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F182C0-9B8C-4DF3-B82F-902D34149CD8}" type="datetimeFigureOut">
              <a:rPr lang="en-GB" smtClean="0"/>
              <a:t>26/02/2020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E4695-D693-429C-A6CE-6F969FDD292F}" type="slidenum">
              <a:rPr lang="en-GB" smtClean="0"/>
              <a:t>‹#›</a:t>
            </a:fld>
            <a:endParaRPr lang="en-GB"/>
          </a:p>
        </p:txBody>
      </p:sp>
    </p:spTree>
    <p:extLst>
      <p:ext uri="{BB962C8B-B14F-4D97-AF65-F5344CB8AC3E}">
        <p14:creationId xmlns:p14="http://schemas.microsoft.com/office/powerpoint/2010/main" val="674523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there is a lot of evidence behind compression bandaging, and leg ulcers classically treated by nurses. compression is still the gold standard, but sometimes is there something more we can be doing for these patients? Using new technology and new skills to treat underlying disease. </a:t>
            </a:r>
            <a:endParaRPr/>
          </a:p>
        </p:txBody>
      </p:sp>
      <p:sp>
        <p:nvSpPr>
          <p:cNvPr id="156" name="Google Shape;15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5441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7e205423ab_0_1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251459" algn="l" rtl="0">
              <a:spcBef>
                <a:spcPts val="0"/>
              </a:spcBef>
              <a:spcAft>
                <a:spcPts val="0"/>
              </a:spcAft>
              <a:buClr>
                <a:schemeClr val="dk1"/>
              </a:buClr>
              <a:buSzPts val="1440"/>
              <a:buFont typeface="Arial"/>
              <a:buNone/>
            </a:pPr>
            <a:r>
              <a:rPr lang="en-US" sz="1200" dirty="0">
                <a:solidFill>
                  <a:srgbClr val="3F3F3F"/>
                </a:solidFill>
                <a:latin typeface="Trebuchet MS"/>
                <a:ea typeface="Trebuchet MS"/>
                <a:cs typeface="Trebuchet MS"/>
                <a:sym typeface="Trebuchet MS"/>
              </a:rPr>
              <a:t>industry collaboration with Boston Scientific with funding support</a:t>
            </a:r>
            <a:endParaRPr sz="1200" dirty="0">
              <a:solidFill>
                <a:srgbClr val="3F3F3F"/>
              </a:solidFill>
              <a:latin typeface="Trebuchet MS"/>
              <a:ea typeface="Trebuchet MS"/>
              <a:cs typeface="Trebuchet MS"/>
              <a:sym typeface="Trebuchet MS"/>
            </a:endParaRPr>
          </a:p>
          <a:p>
            <a:pPr marL="0" lvl="0" indent="0" algn="l" rtl="0">
              <a:spcBef>
                <a:spcPts val="0"/>
              </a:spcBef>
              <a:spcAft>
                <a:spcPts val="0"/>
              </a:spcAft>
              <a:buClr>
                <a:schemeClr val="dk1"/>
              </a:buClr>
              <a:buSzPts val="1440"/>
              <a:buFont typeface="Arial"/>
              <a:buNone/>
            </a:pPr>
            <a:r>
              <a:rPr lang="en-US" sz="1200" dirty="0">
                <a:solidFill>
                  <a:srgbClr val="3F3F3F"/>
                </a:solidFill>
                <a:latin typeface="Trebuchet MS"/>
                <a:ea typeface="Trebuchet MS"/>
                <a:cs typeface="Trebuchet MS"/>
                <a:sym typeface="Trebuchet MS"/>
              </a:rPr>
              <a:t>employed CNS to lead project</a:t>
            </a:r>
            <a:endParaRPr sz="1200" dirty="0">
              <a:solidFill>
                <a:srgbClr val="3F3F3F"/>
              </a:solidFill>
              <a:latin typeface="Trebuchet MS"/>
              <a:ea typeface="Trebuchet MS"/>
              <a:cs typeface="Trebuchet MS"/>
              <a:sym typeface="Trebuchet MS"/>
            </a:endParaRPr>
          </a:p>
          <a:p>
            <a:pPr marL="342900" lvl="0" indent="-251459" algn="l" rtl="0">
              <a:spcBef>
                <a:spcPts val="0"/>
              </a:spcBef>
              <a:spcAft>
                <a:spcPts val="0"/>
              </a:spcAft>
              <a:buClr>
                <a:schemeClr val="dk1"/>
              </a:buClr>
              <a:buSzPts val="1440"/>
              <a:buFont typeface="Arial"/>
              <a:buNone/>
            </a:pPr>
            <a:endParaRPr sz="1200" dirty="0">
              <a:solidFill>
                <a:srgbClr val="3F3F3F"/>
              </a:solidFill>
              <a:latin typeface="Trebuchet MS"/>
              <a:ea typeface="Trebuchet MS"/>
              <a:cs typeface="Trebuchet MS"/>
              <a:sym typeface="Trebuchet MS"/>
            </a:endParaRPr>
          </a:p>
          <a:p>
            <a:pPr marL="342900" lvl="0" indent="-251459" algn="l" rtl="0">
              <a:spcBef>
                <a:spcPts val="0"/>
              </a:spcBef>
              <a:spcAft>
                <a:spcPts val="0"/>
              </a:spcAft>
              <a:buClr>
                <a:schemeClr val="dk1"/>
              </a:buClr>
              <a:buSzPts val="1440"/>
              <a:buFont typeface="Arial"/>
              <a:buNone/>
            </a:pPr>
            <a:r>
              <a:rPr lang="en-US" sz="1200" dirty="0">
                <a:solidFill>
                  <a:srgbClr val="3F3F3F"/>
                </a:solidFill>
                <a:latin typeface="Trebuchet MS"/>
                <a:ea typeface="Trebuchet MS"/>
                <a:cs typeface="Trebuchet MS"/>
                <a:sym typeface="Trebuchet MS"/>
              </a:rPr>
              <a:t>create a network of stakeholders</a:t>
            </a:r>
            <a:endParaRPr sz="1200" dirty="0">
              <a:solidFill>
                <a:srgbClr val="3F3F3F"/>
              </a:solidFill>
              <a:latin typeface="Trebuchet MS"/>
              <a:ea typeface="Trebuchet MS"/>
              <a:cs typeface="Trebuchet MS"/>
              <a:sym typeface="Trebuchet MS"/>
            </a:endParaRPr>
          </a:p>
          <a:p>
            <a:pPr marL="342900" lvl="0" indent="-251459" algn="l" rtl="0">
              <a:spcBef>
                <a:spcPts val="0"/>
              </a:spcBef>
              <a:spcAft>
                <a:spcPts val="0"/>
              </a:spcAft>
              <a:buClr>
                <a:schemeClr val="dk1"/>
              </a:buClr>
              <a:buSzPts val="1440"/>
              <a:buFont typeface="Arial"/>
              <a:buNone/>
            </a:pPr>
            <a:endParaRPr sz="1200" dirty="0">
              <a:solidFill>
                <a:srgbClr val="3F3F3F"/>
              </a:solidFill>
              <a:latin typeface="Trebuchet MS"/>
              <a:ea typeface="Trebuchet MS"/>
              <a:cs typeface="Trebuchet MS"/>
              <a:sym typeface="Trebuchet MS"/>
            </a:endParaRPr>
          </a:p>
          <a:p>
            <a:pPr marL="342900" lvl="0" indent="-251459" algn="l" rtl="0">
              <a:spcBef>
                <a:spcPts val="0"/>
              </a:spcBef>
              <a:spcAft>
                <a:spcPts val="0"/>
              </a:spcAft>
              <a:buClr>
                <a:schemeClr val="dk1"/>
              </a:buClr>
              <a:buSzPts val="1440"/>
              <a:buFont typeface="Arial"/>
              <a:buNone/>
            </a:pPr>
            <a:r>
              <a:rPr lang="en-US" sz="1200" dirty="0">
                <a:solidFill>
                  <a:srgbClr val="3F3F3F"/>
                </a:solidFill>
                <a:latin typeface="Trebuchet MS"/>
                <a:ea typeface="Trebuchet MS"/>
                <a:cs typeface="Trebuchet MS"/>
                <a:sym typeface="Trebuchet MS"/>
              </a:rPr>
              <a:t>monitor and collect data on patients in the pathway</a:t>
            </a:r>
            <a:endParaRPr sz="1200" dirty="0">
              <a:solidFill>
                <a:srgbClr val="3F3F3F"/>
              </a:solidFill>
              <a:latin typeface="Trebuchet MS"/>
              <a:ea typeface="Trebuchet MS"/>
              <a:cs typeface="Trebuchet MS"/>
              <a:sym typeface="Trebuchet MS"/>
            </a:endParaRPr>
          </a:p>
          <a:p>
            <a:pPr marL="0" lvl="0" indent="0" algn="l" rtl="0">
              <a:spcBef>
                <a:spcPts val="0"/>
              </a:spcBef>
              <a:spcAft>
                <a:spcPts val="0"/>
              </a:spcAft>
              <a:buNone/>
            </a:pPr>
            <a:endParaRPr dirty="0"/>
          </a:p>
        </p:txBody>
      </p:sp>
      <p:sp>
        <p:nvSpPr>
          <p:cNvPr id="347" name="Google Shape;347;g7e205423ab_0_1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7934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7e205423ab_0_1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rgbClr val="3F3F3F"/>
                </a:solidFill>
                <a:latin typeface="Trebuchet MS"/>
                <a:ea typeface="Trebuchet MS"/>
                <a:cs typeface="Trebuchet MS"/>
                <a:sym typeface="Trebuchet MS"/>
              </a:rPr>
              <a:t>resources </a:t>
            </a:r>
            <a:endParaRPr sz="1200">
              <a:solidFill>
                <a:srgbClr val="3F3F3F"/>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200">
                <a:solidFill>
                  <a:srgbClr val="3F3F3F"/>
                </a:solidFill>
                <a:latin typeface="Trebuchet MS"/>
                <a:ea typeface="Trebuchet MS"/>
                <a:cs typeface="Trebuchet MS"/>
                <a:sym typeface="Trebuchet MS"/>
              </a:rPr>
              <a:t>	-clinic space to see the patients</a:t>
            </a:r>
            <a:endParaRPr sz="1200">
              <a:solidFill>
                <a:srgbClr val="3F3F3F"/>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200">
                <a:solidFill>
                  <a:srgbClr val="3F3F3F"/>
                </a:solidFill>
                <a:latin typeface="Trebuchet MS"/>
                <a:ea typeface="Trebuchet MS"/>
                <a:cs typeface="Trebuchet MS"/>
                <a:sym typeface="Trebuchet MS"/>
              </a:rPr>
              <a:t>	-capacity for investigations </a:t>
            </a:r>
            <a:endParaRPr sz="1200">
              <a:solidFill>
                <a:srgbClr val="3F3F3F"/>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200">
                <a:solidFill>
                  <a:srgbClr val="3F3F3F"/>
                </a:solidFill>
                <a:latin typeface="Trebuchet MS"/>
                <a:ea typeface="Trebuchet MS"/>
                <a:cs typeface="Trebuchet MS"/>
                <a:sym typeface="Trebuchet MS"/>
              </a:rPr>
              <a:t>	-theatre capacity</a:t>
            </a:r>
            <a:endParaRPr sz="1200">
              <a:solidFill>
                <a:srgbClr val="3F3F3F"/>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200">
                <a:solidFill>
                  <a:srgbClr val="3F3F3F"/>
                </a:solidFill>
                <a:latin typeface="Trebuchet MS"/>
                <a:ea typeface="Trebuchet MS"/>
                <a:cs typeface="Trebuchet MS"/>
                <a:sym typeface="Trebuchet MS"/>
              </a:rPr>
              <a:t>	-GSTT electronic patient records outdated, difficult to track patients through pathway</a:t>
            </a:r>
            <a:endParaRPr/>
          </a:p>
        </p:txBody>
      </p:sp>
      <p:sp>
        <p:nvSpPr>
          <p:cNvPr id="376" name="Google Shape;376;g7e205423ab_0_1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9643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7e205423ab_0_1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g7e205423ab_0_1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4435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7e205423ab_0_1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g7e205423ab_0_1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4097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7e205423ab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there is a lot of evidence behind compression bandaging, and leg ulcers classically treated by nurses. compression is still the gold standard, but sometimes is there something more we can be doing for these patients? Using new technology and new skills to treat underlying disease. </a:t>
            </a:r>
            <a:endParaRPr/>
          </a:p>
        </p:txBody>
      </p:sp>
      <p:sp>
        <p:nvSpPr>
          <p:cNvPr id="216" name="Google Shape;216;g7e205423ab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7867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7e205423ab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there is a lot of evidence behind compression bandaging, and leg ulcers classically treated by nurses. compression is still the gold standard, but sometimes is there something more we can be doing for these patients? Using new technology and new skills to treat underlying disease. </a:t>
            </a:r>
            <a:endParaRPr/>
          </a:p>
        </p:txBody>
      </p:sp>
      <p:sp>
        <p:nvSpPr>
          <p:cNvPr id="240" name="Google Shape;240;g7e205423ab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6051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7e205423ab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251459" algn="l" rtl="0">
              <a:spcBef>
                <a:spcPts val="0"/>
              </a:spcBef>
              <a:spcAft>
                <a:spcPts val="0"/>
              </a:spcAft>
              <a:buClr>
                <a:schemeClr val="dk1"/>
              </a:buClr>
              <a:buSzPts val="1440"/>
              <a:buFont typeface="Arial"/>
              <a:buNone/>
            </a:pPr>
            <a:r>
              <a:rPr lang="en-US" sz="1200">
                <a:solidFill>
                  <a:srgbClr val="3F3F3F"/>
                </a:solidFill>
                <a:latin typeface="Trebuchet MS"/>
                <a:ea typeface="Trebuchet MS"/>
                <a:cs typeface="Trebuchet MS"/>
                <a:sym typeface="Trebuchet MS"/>
              </a:rPr>
              <a:t>-Referral to the hospital is expensive, treatment is expensive - but is it?</a:t>
            </a:r>
            <a:endParaRPr sz="1200">
              <a:solidFill>
                <a:srgbClr val="3F3F3F"/>
              </a:solidFill>
              <a:latin typeface="Trebuchet MS"/>
              <a:ea typeface="Trebuchet MS"/>
              <a:cs typeface="Trebuchet MS"/>
              <a:sym typeface="Trebuchet MS"/>
            </a:endParaRPr>
          </a:p>
          <a:p>
            <a:pPr marL="0" lvl="0" indent="0" algn="l" rtl="0">
              <a:spcBef>
                <a:spcPts val="0"/>
              </a:spcBef>
              <a:spcAft>
                <a:spcPts val="0"/>
              </a:spcAft>
              <a:buClr>
                <a:schemeClr val="dk1"/>
              </a:buClr>
              <a:buSzPts val="1440"/>
              <a:buFont typeface="Arial"/>
              <a:buNone/>
            </a:pPr>
            <a:r>
              <a:rPr lang="en-US" sz="1200">
                <a:solidFill>
                  <a:srgbClr val="3F3F3F"/>
                </a:solidFill>
                <a:latin typeface="Trebuchet MS"/>
                <a:ea typeface="Trebuchet MS"/>
                <a:cs typeface="Trebuchet MS"/>
                <a:sym typeface="Trebuchet MS"/>
              </a:rPr>
              <a:t>-location - too far for the patient to travel </a:t>
            </a:r>
            <a:endParaRPr sz="1200">
              <a:solidFill>
                <a:srgbClr val="3F3F3F"/>
              </a:solidFill>
              <a:latin typeface="Trebuchet MS"/>
              <a:ea typeface="Trebuchet MS"/>
              <a:cs typeface="Trebuchet MS"/>
              <a:sym typeface="Trebuchet MS"/>
            </a:endParaRPr>
          </a:p>
          <a:p>
            <a:pPr marL="0" lvl="0" indent="0" algn="l" rtl="0">
              <a:spcBef>
                <a:spcPts val="0"/>
              </a:spcBef>
              <a:spcAft>
                <a:spcPts val="0"/>
              </a:spcAft>
              <a:buClr>
                <a:schemeClr val="dk1"/>
              </a:buClr>
              <a:buSzPts val="1440"/>
              <a:buFont typeface="Arial"/>
              <a:buNone/>
            </a:pPr>
            <a:r>
              <a:rPr lang="en-US" sz="1200">
                <a:solidFill>
                  <a:srgbClr val="3F3F3F"/>
                </a:solidFill>
                <a:latin typeface="Trebuchet MS"/>
                <a:ea typeface="Trebuchet MS"/>
                <a:cs typeface="Trebuchet MS"/>
                <a:sym typeface="Trebuchet MS"/>
              </a:rPr>
              <a:t>-not enough time or people</a:t>
            </a:r>
            <a:endParaRPr sz="1200">
              <a:solidFill>
                <a:srgbClr val="3F3F3F"/>
              </a:solidFill>
              <a:latin typeface="Trebuchet MS"/>
              <a:ea typeface="Trebuchet MS"/>
              <a:cs typeface="Trebuchet MS"/>
              <a:sym typeface="Trebuchet MS"/>
            </a:endParaRPr>
          </a:p>
          <a:p>
            <a:pPr marL="457200" lvl="0" indent="-304800" algn="l" rtl="0">
              <a:spcBef>
                <a:spcPts val="0"/>
              </a:spcBef>
              <a:spcAft>
                <a:spcPts val="0"/>
              </a:spcAft>
              <a:buClr>
                <a:schemeClr val="accent1"/>
              </a:buClr>
              <a:buSzPts val="1200"/>
              <a:buFont typeface="Noto Sans Symbols"/>
              <a:buChar char="►"/>
            </a:pPr>
            <a:r>
              <a:rPr lang="en-US" sz="1200">
                <a:solidFill>
                  <a:srgbClr val="3F3F3F"/>
                </a:solidFill>
                <a:latin typeface="Trebuchet MS"/>
                <a:ea typeface="Trebuchet MS"/>
                <a:cs typeface="Trebuchet MS"/>
                <a:sym typeface="Trebuchet MS"/>
              </a:rPr>
              <a:t>Who looks after leg ulcers? </a:t>
            </a:r>
            <a:endParaRPr sz="1200">
              <a:solidFill>
                <a:srgbClr val="3F3F3F"/>
              </a:solidFill>
              <a:latin typeface="Trebuchet MS"/>
              <a:ea typeface="Trebuchet MS"/>
              <a:cs typeface="Trebuchet MS"/>
              <a:sym typeface="Trebuchet MS"/>
            </a:endParaRPr>
          </a:p>
          <a:p>
            <a:pPr marL="914400" lvl="1" indent="-304800" algn="l" rtl="0">
              <a:spcBef>
                <a:spcPts val="0"/>
              </a:spcBef>
              <a:spcAft>
                <a:spcPts val="0"/>
              </a:spcAft>
              <a:buClr>
                <a:schemeClr val="accent1"/>
              </a:buClr>
              <a:buSzPts val="1200"/>
              <a:buFont typeface="Noto Sans Symbols"/>
              <a:buChar char="►"/>
            </a:pPr>
            <a:r>
              <a:rPr lang="en-US" sz="1200">
                <a:solidFill>
                  <a:srgbClr val="3F3F3F"/>
                </a:solidFill>
                <a:latin typeface="Trebuchet MS"/>
                <a:ea typeface="Trebuchet MS"/>
                <a:cs typeface="Trebuchet MS"/>
                <a:sym typeface="Trebuchet MS"/>
              </a:rPr>
              <a:t>Practice nurse? TVN? plastics nurse? Family member?</a:t>
            </a:r>
            <a:endParaRPr sz="1200">
              <a:solidFill>
                <a:srgbClr val="3F3F3F"/>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200">
              <a:solidFill>
                <a:srgbClr val="3F3F3F"/>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200">
              <a:solidFill>
                <a:srgbClr val="3F3F3F"/>
              </a:solidFill>
              <a:latin typeface="Trebuchet MS"/>
              <a:ea typeface="Trebuchet MS"/>
              <a:cs typeface="Trebuchet MS"/>
              <a:sym typeface="Trebuchet MS"/>
            </a:endParaRPr>
          </a:p>
          <a:p>
            <a:pPr marL="457200" lvl="0" indent="-304800" algn="l" rtl="0">
              <a:spcBef>
                <a:spcPts val="0"/>
              </a:spcBef>
              <a:spcAft>
                <a:spcPts val="0"/>
              </a:spcAft>
              <a:buClr>
                <a:schemeClr val="accent1"/>
              </a:buClr>
              <a:buSzPts val="1200"/>
              <a:buFont typeface="Noto Sans Symbols"/>
              <a:buChar char="►"/>
            </a:pPr>
            <a:r>
              <a:rPr lang="en-US" sz="1200">
                <a:solidFill>
                  <a:srgbClr val="3F3F3F"/>
                </a:solidFill>
                <a:latin typeface="Trebuchet MS"/>
                <a:ea typeface="Trebuchet MS"/>
                <a:cs typeface="Trebuchet MS"/>
                <a:sym typeface="Trebuchet MS"/>
              </a:rPr>
              <a:t>Impact of EVRA</a:t>
            </a:r>
            <a:endParaRPr sz="1200">
              <a:solidFill>
                <a:srgbClr val="3F3F3F"/>
              </a:solidFill>
              <a:latin typeface="Trebuchet MS"/>
              <a:ea typeface="Trebuchet MS"/>
              <a:cs typeface="Trebuchet MS"/>
              <a:sym typeface="Trebuchet MS"/>
            </a:endParaRPr>
          </a:p>
          <a:p>
            <a:pPr marL="0" lvl="0" indent="0" algn="l" rtl="0">
              <a:spcBef>
                <a:spcPts val="0"/>
              </a:spcBef>
              <a:spcAft>
                <a:spcPts val="0"/>
              </a:spcAft>
              <a:buNone/>
            </a:pPr>
            <a:endParaRPr/>
          </a:p>
        </p:txBody>
      </p:sp>
      <p:sp>
        <p:nvSpPr>
          <p:cNvPr id="256" name="Google Shape;256;g7e205423ab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7167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7e205423ab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there is a lot of evidence behind compression bandaging, and leg ulcers classically treated by nurses. compression is still the gold standard, but sometimes is there something more we can be doing for these patients? Using new technology and new skills to treat underlying disease. </a:t>
            </a:r>
            <a:endParaRPr/>
          </a:p>
        </p:txBody>
      </p:sp>
      <p:sp>
        <p:nvSpPr>
          <p:cNvPr id="273" name="Google Shape;273;g7e205423ab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9461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7e205423ab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there is a lot of evidence behind compression bandaging, and leg ulcers classically treated by nurses. compression is still the gold standard, but sometimes is there something more we can be doing for these patients? Using new technology and new skills to treat underlying disease. </a:t>
            </a:r>
            <a:endParaRPr/>
          </a:p>
        </p:txBody>
      </p:sp>
      <p:sp>
        <p:nvSpPr>
          <p:cNvPr id="286" name="Google Shape;286;g7e205423ab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8866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health care teams need to work together to make this work. The GP/Practice nurses need to make the referrals, ongoing wound advice from TVNs, and assessment and diagnosis/treatment if required from a vascular specialist for lower limb wounds. </a:t>
            </a:r>
            <a:endParaRPr/>
          </a:p>
        </p:txBody>
      </p:sp>
      <p:sp>
        <p:nvSpPr>
          <p:cNvPr id="301" name="Google Shape;30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3472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7e205423ab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r>
              <a:rPr lang="en-US" sz="1000">
                <a:solidFill>
                  <a:srgbClr val="3F3F3F"/>
                </a:solidFill>
                <a:latin typeface="Trebuchet MS"/>
                <a:ea typeface="Trebuchet MS"/>
                <a:cs typeface="Trebuchet MS"/>
                <a:sym typeface="Trebuchet MS"/>
              </a:rPr>
              <a:t>-time</a:t>
            </a:r>
            <a:endParaRPr sz="1000">
              <a:solidFill>
                <a:srgbClr val="3F3F3F"/>
              </a:solidFill>
              <a:latin typeface="Trebuchet MS"/>
              <a:ea typeface="Trebuchet MS"/>
              <a:cs typeface="Trebuchet MS"/>
              <a:sym typeface="Trebuchet MS"/>
            </a:endParaRPr>
          </a:p>
          <a:p>
            <a:pPr marL="0" lvl="0" indent="0" algn="l" rtl="0">
              <a:spcBef>
                <a:spcPts val="1000"/>
              </a:spcBef>
              <a:spcAft>
                <a:spcPts val="0"/>
              </a:spcAft>
              <a:buClr>
                <a:schemeClr val="dk1"/>
              </a:buClr>
              <a:buSzPts val="1100"/>
              <a:buFont typeface="Arial"/>
              <a:buNone/>
            </a:pPr>
            <a:r>
              <a:rPr lang="en-US" sz="1000">
                <a:solidFill>
                  <a:srgbClr val="3F3F3F"/>
                </a:solidFill>
                <a:latin typeface="Trebuchet MS"/>
                <a:ea typeface="Trebuchet MS"/>
                <a:cs typeface="Trebuchet MS"/>
                <a:sym typeface="Trebuchet MS"/>
              </a:rPr>
              <a:t>	2 years of implementation and data collection to prove it works</a:t>
            </a:r>
            <a:endParaRPr sz="1000">
              <a:solidFill>
                <a:srgbClr val="3F3F3F"/>
              </a:solidFill>
              <a:latin typeface="Trebuchet MS"/>
              <a:ea typeface="Trebuchet MS"/>
              <a:cs typeface="Trebuchet MS"/>
              <a:sym typeface="Trebuchet MS"/>
            </a:endParaRPr>
          </a:p>
          <a:p>
            <a:pPr marL="0" lvl="0" indent="0" algn="l" rtl="0">
              <a:spcBef>
                <a:spcPts val="1000"/>
              </a:spcBef>
              <a:spcAft>
                <a:spcPts val="0"/>
              </a:spcAft>
              <a:buClr>
                <a:schemeClr val="dk1"/>
              </a:buClr>
              <a:buSzPts val="1100"/>
              <a:buFont typeface="Arial"/>
              <a:buNone/>
            </a:pPr>
            <a:r>
              <a:rPr lang="en-US" sz="1000">
                <a:solidFill>
                  <a:srgbClr val="3F3F3F"/>
                </a:solidFill>
                <a:latin typeface="Trebuchet MS"/>
                <a:ea typeface="Trebuchet MS"/>
                <a:cs typeface="Trebuchet MS"/>
                <a:sym typeface="Trebuchet MS"/>
              </a:rPr>
              <a:t>-love</a:t>
            </a:r>
            <a:endParaRPr sz="1000">
              <a:solidFill>
                <a:srgbClr val="3F3F3F"/>
              </a:solidFill>
              <a:latin typeface="Trebuchet MS"/>
              <a:ea typeface="Trebuchet MS"/>
              <a:cs typeface="Trebuchet MS"/>
              <a:sym typeface="Trebuchet MS"/>
            </a:endParaRPr>
          </a:p>
          <a:p>
            <a:pPr marL="0" lvl="0" indent="0" algn="l" rtl="0">
              <a:spcBef>
                <a:spcPts val="1000"/>
              </a:spcBef>
              <a:spcAft>
                <a:spcPts val="0"/>
              </a:spcAft>
              <a:buNone/>
            </a:pPr>
            <a:r>
              <a:rPr lang="en-US" sz="1000">
                <a:solidFill>
                  <a:srgbClr val="3F3F3F"/>
                </a:solidFill>
                <a:latin typeface="Trebuchet MS"/>
                <a:ea typeface="Trebuchet MS"/>
                <a:cs typeface="Trebuchet MS"/>
                <a:sym typeface="Trebuchet MS"/>
              </a:rPr>
              <a:t>-team of motivated people who want to help those suffering from VLUs</a:t>
            </a:r>
            <a:endParaRPr sz="1000">
              <a:solidFill>
                <a:srgbClr val="3F3F3F"/>
              </a:solidFill>
              <a:latin typeface="Trebuchet MS"/>
              <a:ea typeface="Trebuchet MS"/>
              <a:cs typeface="Trebuchet MS"/>
              <a:sym typeface="Trebuchet MS"/>
            </a:endParaRPr>
          </a:p>
          <a:p>
            <a:pPr marL="0" lvl="0" indent="0" algn="l" rtl="0">
              <a:spcBef>
                <a:spcPts val="0"/>
              </a:spcBef>
              <a:spcAft>
                <a:spcPts val="0"/>
              </a:spcAft>
              <a:buNone/>
            </a:pPr>
            <a:endParaRPr sz="1400">
              <a:solidFill>
                <a:schemeClr val="dk1"/>
              </a:solidFill>
            </a:endParaRPr>
          </a:p>
          <a:p>
            <a:pPr marL="0" lvl="0" indent="0" algn="l" rtl="0">
              <a:spcBef>
                <a:spcPts val="1000"/>
              </a:spcBef>
              <a:spcAft>
                <a:spcPts val="0"/>
              </a:spcAft>
              <a:buClr>
                <a:schemeClr val="dk1"/>
              </a:buClr>
              <a:buSzPts val="1100"/>
              <a:buFont typeface="Arial"/>
              <a:buNone/>
            </a:pPr>
            <a:endParaRPr sz="1000">
              <a:solidFill>
                <a:srgbClr val="3F3F3F"/>
              </a:solidFill>
              <a:latin typeface="Trebuchet MS"/>
              <a:ea typeface="Trebuchet MS"/>
              <a:cs typeface="Trebuchet MS"/>
              <a:sym typeface="Trebuchet MS"/>
            </a:endParaRPr>
          </a:p>
          <a:p>
            <a:pPr marL="0" lvl="0" indent="0" algn="l" rtl="0">
              <a:spcBef>
                <a:spcPts val="1000"/>
              </a:spcBef>
              <a:spcAft>
                <a:spcPts val="0"/>
              </a:spcAft>
              <a:buClr>
                <a:schemeClr val="dk1"/>
              </a:buClr>
              <a:buSzPts val="1100"/>
              <a:buFont typeface="Arial"/>
              <a:buNone/>
            </a:pPr>
            <a:r>
              <a:rPr lang="en-US" sz="1000">
                <a:solidFill>
                  <a:srgbClr val="3F3F3F"/>
                </a:solidFill>
                <a:latin typeface="Trebuchet MS"/>
                <a:ea typeface="Trebuchet MS"/>
                <a:cs typeface="Trebuchet MS"/>
                <a:sym typeface="Trebuchet MS"/>
              </a:rPr>
              <a:t>-care</a:t>
            </a:r>
            <a:endParaRPr sz="1000">
              <a:solidFill>
                <a:srgbClr val="3F3F3F"/>
              </a:solidFill>
              <a:latin typeface="Trebuchet MS"/>
              <a:ea typeface="Trebuchet MS"/>
              <a:cs typeface="Trebuchet MS"/>
              <a:sym typeface="Trebuchet MS"/>
            </a:endParaRPr>
          </a:p>
          <a:p>
            <a:pPr marL="0" lvl="0" indent="0" algn="l" rtl="0">
              <a:spcBef>
                <a:spcPts val="1000"/>
              </a:spcBef>
              <a:spcAft>
                <a:spcPts val="0"/>
              </a:spcAft>
              <a:buClr>
                <a:schemeClr val="dk1"/>
              </a:buClr>
              <a:buSzPts val="1100"/>
              <a:buFont typeface="Arial"/>
              <a:buNone/>
            </a:pPr>
            <a:r>
              <a:rPr lang="en-US" sz="1000">
                <a:solidFill>
                  <a:srgbClr val="3F3F3F"/>
                </a:solidFill>
                <a:latin typeface="Trebuchet MS"/>
                <a:ea typeface="Trebuchet MS"/>
                <a:cs typeface="Trebuchet MS"/>
                <a:sym typeface="Trebuchet MS"/>
              </a:rPr>
              <a:t>	-attention to detail and dedication to the project</a:t>
            </a:r>
            <a:endParaRPr/>
          </a:p>
        </p:txBody>
      </p:sp>
      <p:sp>
        <p:nvSpPr>
          <p:cNvPr id="311" name="Google Shape;311;g7e205423ab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39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7e205423ab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there is a lot of evidence behind compression bandaging, and leg ulcers classically treated by nurses. compression is still the gold standard, but sometimes is there something more we can be doing for these patients? Using new technology and new skills to treat underlying disease. </a:t>
            </a:r>
            <a:endParaRPr/>
          </a:p>
          <a:p>
            <a:pPr marL="0" lvl="0" indent="0" algn="l" rtl="0">
              <a:spcBef>
                <a:spcPts val="0"/>
              </a:spcBef>
              <a:spcAft>
                <a:spcPts val="0"/>
              </a:spcAft>
              <a:buClr>
                <a:schemeClr val="dk1"/>
              </a:buClr>
              <a:buSzPts val="1100"/>
              <a:buFont typeface="Arial"/>
              <a:buNone/>
            </a:pPr>
            <a:r>
              <a:rPr lang="en-US" sz="1000">
                <a:solidFill>
                  <a:srgbClr val="3F3F3F"/>
                </a:solidFill>
                <a:latin typeface="Trebuchet MS"/>
                <a:ea typeface="Trebuchet MS"/>
                <a:cs typeface="Trebuchet MS"/>
                <a:sym typeface="Trebuchet MS"/>
              </a:rPr>
              <a:t>-a large cohort of patients suffering from VLUs</a:t>
            </a:r>
            <a:endParaRPr sz="1000">
              <a:solidFill>
                <a:srgbClr val="3F3F3F"/>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000">
                <a:solidFill>
                  <a:srgbClr val="3F3F3F"/>
                </a:solidFill>
                <a:latin typeface="Trebuchet MS"/>
                <a:ea typeface="Trebuchet MS"/>
                <a:cs typeface="Trebuchet MS"/>
                <a:sym typeface="Trebuchet MS"/>
              </a:rPr>
              <a:t>-easy vascular referral </a:t>
            </a:r>
            <a:endParaRPr sz="1000">
              <a:solidFill>
                <a:srgbClr val="3F3F3F"/>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000">
                <a:solidFill>
                  <a:srgbClr val="3F3F3F"/>
                </a:solidFill>
                <a:latin typeface="Trebuchet MS"/>
                <a:ea typeface="Trebuchet MS"/>
                <a:cs typeface="Trebuchet MS"/>
                <a:sym typeface="Trebuchet MS"/>
              </a:rPr>
              <a:t>-comprehensive assessment including wound assessment and vascular diagnostics</a:t>
            </a:r>
            <a:endParaRPr sz="1000">
              <a:solidFill>
                <a:srgbClr val="3F3F3F"/>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000">
                <a:solidFill>
                  <a:srgbClr val="3F3F3F"/>
                </a:solidFill>
                <a:latin typeface="Trebuchet MS"/>
                <a:ea typeface="Trebuchet MS"/>
                <a:cs typeface="Trebuchet MS"/>
                <a:sym typeface="Trebuchet MS"/>
              </a:rPr>
              <a:t>	-abpi</a:t>
            </a:r>
            <a:endParaRPr sz="1000">
              <a:solidFill>
                <a:srgbClr val="3F3F3F"/>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000">
                <a:solidFill>
                  <a:srgbClr val="3F3F3F"/>
                </a:solidFill>
                <a:latin typeface="Trebuchet MS"/>
                <a:ea typeface="Trebuchet MS"/>
                <a:cs typeface="Trebuchet MS"/>
                <a:sym typeface="Trebuchet MS"/>
              </a:rPr>
              <a:t>	-venous duplex (arterial duplex if indicated)</a:t>
            </a:r>
            <a:endParaRPr sz="1000">
              <a:solidFill>
                <a:srgbClr val="3F3F3F"/>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000">
                <a:solidFill>
                  <a:srgbClr val="3F3F3F"/>
                </a:solidFill>
                <a:latin typeface="Trebuchet MS"/>
                <a:ea typeface="Trebuchet MS"/>
                <a:cs typeface="Trebuchet MS"/>
                <a:sym typeface="Trebuchet MS"/>
              </a:rPr>
              <a:t>	-MR Venogram if history of DVT or recurrent varicose veins</a:t>
            </a:r>
            <a:endParaRPr sz="1000">
              <a:solidFill>
                <a:srgbClr val="3F3F3F"/>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000">
                <a:solidFill>
                  <a:srgbClr val="3F3F3F"/>
                </a:solidFill>
                <a:latin typeface="Trebuchet MS"/>
                <a:ea typeface="Trebuchet MS"/>
                <a:cs typeface="Trebuchet MS"/>
                <a:sym typeface="Trebuchet MS"/>
              </a:rPr>
              <a:t>-differential diagnosis with treatment plan</a:t>
            </a:r>
            <a:endParaRPr sz="1000">
              <a:solidFill>
                <a:srgbClr val="3F3F3F"/>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000">
                <a:solidFill>
                  <a:srgbClr val="3F3F3F"/>
                </a:solidFill>
                <a:latin typeface="Trebuchet MS"/>
                <a:ea typeface="Trebuchet MS"/>
                <a:cs typeface="Trebuchet MS"/>
                <a:sym typeface="Trebuchet MS"/>
              </a:rPr>
              <a:t>	-if underlying deep venous pathology, venogram with intention to stent if applicable</a:t>
            </a:r>
            <a:endParaRPr sz="1000">
              <a:solidFill>
                <a:srgbClr val="3F3F3F"/>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000">
                <a:solidFill>
                  <a:srgbClr val="3F3F3F"/>
                </a:solidFill>
                <a:latin typeface="Trebuchet MS"/>
                <a:ea typeface="Trebuchet MS"/>
                <a:cs typeface="Trebuchet MS"/>
                <a:sym typeface="Trebuchet MS"/>
              </a:rPr>
              <a:t>	-treatment of superficial reflux if applicable</a:t>
            </a:r>
            <a:endParaRPr sz="1000">
              <a:solidFill>
                <a:srgbClr val="3F3F3F"/>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000">
                <a:solidFill>
                  <a:srgbClr val="3F3F3F"/>
                </a:solidFill>
                <a:latin typeface="Trebuchet MS"/>
                <a:ea typeface="Trebuchet MS"/>
                <a:cs typeface="Trebuchet MS"/>
                <a:sym typeface="Trebuchet MS"/>
              </a:rPr>
              <a:t>follow up for 1 year after treatment </a:t>
            </a:r>
            <a:endParaRPr sz="1000">
              <a:solidFill>
                <a:srgbClr val="3F3F3F"/>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000">
                <a:solidFill>
                  <a:srgbClr val="3F3F3F"/>
                </a:solidFill>
                <a:latin typeface="Trebuchet MS"/>
                <a:ea typeface="Trebuchet MS"/>
                <a:cs typeface="Trebuchet MS"/>
                <a:sym typeface="Trebuchet MS"/>
              </a:rPr>
              <a:t>	-monitor wound healing, symptoms, stent patency</a:t>
            </a:r>
            <a:endParaRPr sz="1000"/>
          </a:p>
          <a:p>
            <a:pPr marL="0" lvl="0" indent="0" algn="l" rtl="0">
              <a:spcBef>
                <a:spcPts val="0"/>
              </a:spcBef>
              <a:spcAft>
                <a:spcPts val="0"/>
              </a:spcAft>
              <a:buNone/>
            </a:pPr>
            <a:endParaRPr/>
          </a:p>
          <a:p>
            <a:pPr marL="0" lvl="0" indent="0" algn="ctr" rtl="0">
              <a:spcBef>
                <a:spcPts val="0"/>
              </a:spcBef>
              <a:spcAft>
                <a:spcPts val="0"/>
              </a:spcAft>
              <a:buClr>
                <a:schemeClr val="dk1"/>
              </a:buClr>
              <a:buSzPts val="3500"/>
              <a:buFont typeface="Arial"/>
              <a:buNone/>
            </a:pPr>
            <a:r>
              <a:rPr lang="en-US" sz="2800" b="1">
                <a:solidFill>
                  <a:srgbClr val="0070C0"/>
                </a:solidFill>
                <a:latin typeface="Calibri"/>
                <a:ea typeface="Calibri"/>
                <a:cs typeface="Calibri"/>
                <a:sym typeface="Calibri"/>
              </a:rPr>
              <a:t>AIM: Through the LUPA expedited pathway we can improve outcomes and financial savings</a:t>
            </a:r>
            <a:endParaRPr/>
          </a:p>
        </p:txBody>
      </p:sp>
      <p:sp>
        <p:nvSpPr>
          <p:cNvPr id="327" name="Google Shape;327;g7e205423ab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7635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2/26/2020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97522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2/26/2020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101871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2/26/2020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3510380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2/26/2020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140511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2/26/2020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766259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2/26/2020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785282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solidFill>
                  <a:prstClr val="black">
                    <a:tint val="75000"/>
                  </a:prstClr>
                </a:solidFill>
              </a:rPr>
              <a:pPr/>
              <a:t>2/26/2020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134470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2/26/2020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478533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2/26/2020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27520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2/26/2020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0550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solidFill>
                  <a:prstClr val="black">
                    <a:tint val="75000"/>
                  </a:prstClr>
                </a:solidFill>
              </a:rPr>
              <a:pPr/>
              <a:t>2/26/2020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41597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2/26/2020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494726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2/26/2020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27464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2/26/2020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25472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tint val="75000"/>
                  </a:prstClr>
                </a:solidFill>
              </a:rPr>
              <a:pPr/>
              <a:t>2/26/2020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423956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2/26/2020</a:t>
            </a:fld>
            <a:endParaRPr lang="en-US" dirty="0">
              <a:solidFill>
                <a:prstClr val="black">
                  <a:tint val="75000"/>
                </a:prstClr>
              </a:solidFill>
            </a:endParaRPr>
          </a:p>
        </p:txBody>
      </p:sp>
    </p:spTree>
    <p:extLst>
      <p:ext uri="{BB962C8B-B14F-4D97-AF65-F5344CB8AC3E}">
        <p14:creationId xmlns:p14="http://schemas.microsoft.com/office/powerpoint/2010/main" val="910809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solidFill>
                  <a:prstClr val="black">
                    <a:tint val="75000"/>
                  </a:prstClr>
                </a:solidFill>
              </a:rPr>
              <a:pPr/>
              <a:t>2/26/2020</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4907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0FA2008-8F3F-4834-AA23-171711150A85}"/>
              </a:ext>
            </a:extLst>
          </p:cNvPr>
          <p:cNvSpPr>
            <a:spLocks noGrp="1"/>
          </p:cNvSpPr>
          <p:nvPr>
            <p:ph type="ctrTitle"/>
          </p:nvPr>
        </p:nvSpPr>
        <p:spPr>
          <a:xfrm>
            <a:off x="514499" y="2882096"/>
            <a:ext cx="9509178" cy="825329"/>
          </a:xfrm>
        </p:spPr>
        <p:txBody>
          <a:bodyPr>
            <a:normAutofit/>
          </a:bodyPr>
          <a:lstStyle/>
          <a:p>
            <a:pPr algn="l"/>
            <a:r>
              <a:rPr lang="en-GB" sz="4400" dirty="0"/>
              <a:t>Barriers to effective Leg Ulcer care </a:t>
            </a:r>
          </a:p>
        </p:txBody>
      </p:sp>
      <p:pic>
        <p:nvPicPr>
          <p:cNvPr id="7" name="Picture 6">
            <a:extLst>
              <a:ext uri="{FF2B5EF4-FFF2-40B4-BE49-F238E27FC236}">
                <a16:creationId xmlns="" xmlns:a16="http://schemas.microsoft.com/office/drawing/2014/main" id="{45FA626F-5692-4981-8346-C34A0FEC3188}"/>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637" b="98682" l="3347" r="96552">
                        <a14:foregroundMark x1="55882" y1="68053" x2="52130" y2="67546"/>
                        <a14:foregroundMark x1="28905" y1="67546" x2="28905" y2="67546"/>
                        <a14:foregroundMark x1="28499" y1="67140" x2="27485" y2="60142"/>
                        <a14:foregroundMark x1="26166" y1="55071" x2="26166" y2="53651"/>
                        <a14:foregroundMark x1="26166" y1="49899" x2="26166" y2="45335"/>
                        <a14:foregroundMark x1="26166" y1="43915" x2="28905" y2="36004"/>
                        <a14:foregroundMark x1="30325" y1="33671" x2="33063" y2="29108"/>
                        <a14:foregroundMark x1="35903" y1="26775" x2="35903" y2="26775"/>
                        <a14:foregroundMark x1="39554" y1="26775" x2="44726" y2="26268"/>
                        <a14:foregroundMark x1="53043" y1="29108" x2="53043" y2="29108"/>
                        <a14:foregroundMark x1="61866" y1="33671" x2="61866" y2="33671"/>
                        <a14:foregroundMark x1="65112" y1="38337" x2="65619" y2="43408"/>
                        <a14:foregroundMark x1="65619" y1="45335" x2="65619" y2="45335"/>
                        <a14:foregroundMark x1="65619" y1="48073" x2="64604" y2="50913"/>
                        <a14:foregroundMark x1="52637" y1="64300" x2="52637" y2="64300"/>
                        <a14:foregroundMark x1="52130" y1="64300" x2="48377" y2="63895"/>
                        <a14:foregroundMark x1="38235" y1="59229" x2="38235" y2="59229"/>
                        <a14:foregroundMark x1="38235" y1="59229" x2="38235" y2="60649"/>
                        <a14:foregroundMark x1="39148" y1="69878" x2="39148" y2="69878"/>
                        <a14:foregroundMark x1="39148" y1="72718" x2="39148" y2="72718"/>
                        <a14:foregroundMark x1="48377" y1="73124" x2="48377" y2="73124"/>
                        <a14:foregroundMark x1="64199" y1="71298" x2="64199" y2="71298"/>
                        <a14:foregroundMark x1="64604" y1="82454" x2="64604" y2="82454"/>
                        <a14:foregroundMark x1="60446" y1="92596" x2="59128" y2="93103"/>
                        <a14:foregroundMark x1="51217" y1="93103" x2="49391" y2="92191"/>
                        <a14:foregroundMark x1="44726" y1="88438" x2="41886" y2="86613"/>
                        <a14:foregroundMark x1="40974" y1="85700" x2="39554" y2="83773"/>
                        <a14:foregroundMark x1="39554" y1="83773" x2="39554" y2="83773"/>
                        <a14:foregroundMark x1="41886" y1="88032" x2="41886" y2="88032"/>
                        <a14:foregroundMark x1="43813" y1="90771" x2="43813" y2="90771"/>
                        <a14:foregroundMark x1="93408" y1="50913" x2="93408" y2="50913"/>
                        <a14:foregroundMark x1="96653" y1="47160" x2="94828" y2="48986"/>
                        <a14:foregroundMark x1="93915" y1="49493" x2="93915" y2="49493"/>
                        <a14:foregroundMark x1="93408" y1="49493" x2="93408" y2="49493"/>
                        <a14:foregroundMark x1="81339" y1="15619" x2="81339" y2="15619"/>
                        <a14:foregroundMark x1="59533" y1="4970" x2="57708" y2="4970"/>
                        <a14:foregroundMark x1="20081" y1="7302" x2="20081" y2="7302"/>
                        <a14:foregroundMark x1="19168" y1="14199" x2="19168" y2="14199"/>
                        <a14:foregroundMark x1="5274" y1="41176" x2="5274" y2="41176"/>
                        <a14:foregroundMark x1="7606" y1="51826" x2="7606" y2="51826"/>
                        <a14:foregroundMark x1="4767" y1="55477" x2="4767" y2="55477"/>
                        <a14:foregroundMark x1="4767" y1="68966" x2="6187" y2="70385"/>
                        <a14:foregroundMark x1="47059" y1="98682" x2="47059" y2="98682"/>
                        <a14:foregroundMark x1="58621" y1="98682" x2="58621" y2="98682"/>
                        <a14:foregroundMark x1="3448" y1="55071" x2="3448" y2="55071"/>
                        <a14:foregroundMark x1="3448" y1="45740" x2="3448" y2="45740"/>
                        <a14:foregroundMark x1="49391" y1="4970" x2="49391" y2="4970"/>
                        <a14:foregroundMark x1="45639" y1="3550" x2="45639" y2="3550"/>
                        <a14:foregroundMark x1="50710" y1="2637" x2="50710" y2="2637"/>
                        <a14:foregroundMark x1="49391" y1="18357" x2="49391" y2="18357"/>
                        <a14:foregroundMark x1="44726" y1="22617" x2="44726" y2="22617"/>
                        <a14:foregroundMark x1="49391" y1="29108" x2="49391" y2="29108"/>
                        <a14:foregroundMark x1="57708" y1="26268" x2="57708" y2="26268"/>
                        <a14:foregroundMark x1="58114" y1="23935" x2="58114" y2="23935"/>
                        <a14:foregroundMark x1="58114" y1="23935" x2="58114" y2="23935"/>
                        <a14:foregroundMark x1="45132" y1="37424" x2="45132" y2="37424"/>
                        <a14:foregroundMark x1="45639" y1="40669" x2="45639" y2="40669"/>
                        <a14:foregroundMark x1="55375" y1="41582" x2="55375" y2="41582"/>
                        <a14:foregroundMark x1="56288" y1="37424" x2="56288" y2="37424"/>
                        <a14:foregroundMark x1="54868" y1="36004" x2="54868" y2="36004"/>
                        <a14:foregroundMark x1="53955" y1="35598" x2="53955" y2="35598"/>
                        <a14:foregroundMark x1="53955" y1="40669" x2="53955" y2="40669"/>
                        <a14:foregroundMark x1="56288" y1="44422" x2="56288" y2="44422"/>
                        <a14:foregroundMark x1="75355" y1="36511" x2="75355" y2="36511"/>
                        <a14:foregroundMark x1="75355" y1="37931" x2="75355" y2="37931"/>
                        <a14:foregroundMark x1="75355" y1="40162" x2="75355" y2="40162"/>
                        <a14:foregroundMark x1="75761" y1="40669" x2="76268" y2="42089"/>
                        <a14:foregroundMark x1="64604" y1="60142" x2="64604" y2="60142"/>
                        <a14:foregroundMark x1="59128" y1="74037" x2="59128" y2="74037"/>
                        <a14:foregroundMark x1="64604" y1="76369" x2="64604" y2="76369"/>
                        <a14:foregroundMark x1="64604" y1="76369" x2="64604" y2="76369"/>
                        <a14:foregroundMark x1="64604" y1="76369" x2="64604" y2="76369"/>
                        <a14:foregroundMark x1="65112" y1="76369" x2="65112" y2="76369"/>
                        <a14:foregroundMark x1="65619" y1="75051" x2="65112" y2="72718"/>
                        <a14:foregroundMark x1="63692" y1="71298" x2="63692" y2="69878"/>
                        <a14:foregroundMark x1="63692" y1="68966" x2="63692" y2="68966"/>
                        <a14:foregroundMark x1="72515" y1="71298" x2="72515" y2="71298"/>
                        <a14:foregroundMark x1="73935" y1="74037" x2="73935" y2="74037"/>
                        <a14:foregroundMark x1="74848" y1="74037" x2="74848" y2="74037"/>
                        <a14:foregroundMark x1="77181" y1="79209" x2="77181" y2="79209"/>
                        <a14:foregroundMark x1="77181" y1="74037" x2="77181" y2="74037"/>
                        <a14:foregroundMark x1="75355" y1="68458" x2="75355" y2="68458"/>
                        <a14:foregroundMark x1="74848" y1="68458" x2="73428" y2="68458"/>
                        <a14:foregroundMark x1="69777" y1="68458" x2="69777" y2="68458"/>
                        <a14:foregroundMark x1="45132" y1="74037" x2="45132" y2="74037"/>
                        <a14:foregroundMark x1="45132" y1="70791" x2="45132" y2="69473"/>
                        <a14:foregroundMark x1="45132" y1="68053" x2="45132" y2="68053"/>
                        <a14:foregroundMark x1="44726" y1="77282" x2="44726" y2="77282"/>
                        <a14:foregroundMark x1="51217" y1="79615" x2="51217" y2="79615"/>
                        <a14:foregroundMark x1="35396" y1="68458" x2="35396" y2="68458"/>
                        <a14:foregroundMark x1="38641" y1="73124" x2="38641" y2="73124"/>
                        <a14:foregroundMark x1="37323" y1="75963" x2="37323" y2="75963"/>
                        <a14:foregroundMark x1="36815" y1="74037" x2="35903" y2="72718"/>
                        <a14:foregroundMark x1="29412" y1="69473" x2="29412" y2="69473"/>
                        <a14:foregroundMark x1="31744" y1="72211" x2="31744" y2="72211"/>
                        <a14:foregroundMark x1="27485" y1="77282" x2="27485" y2="77282"/>
                        <a14:foregroundMark x1="26166" y1="77282" x2="26166" y2="77282"/>
                        <a14:foregroundMark x1="30325" y1="90264" x2="30325" y2="90264"/>
                        <a14:foregroundMark x1="37323" y1="93509" x2="38641" y2="93509"/>
                        <a14:foregroundMark x1="45639" y1="95842" x2="47059" y2="95842"/>
                        <a14:foregroundMark x1="53550" y1="95842" x2="53550" y2="95842"/>
                        <a14:foregroundMark x1="57201" y1="94016" x2="57201" y2="94016"/>
                        <a14:foregroundMark x1="60446" y1="94016" x2="60446" y2="94016"/>
                        <a14:foregroundMark x1="61359" y1="94016" x2="61359" y2="94016"/>
                        <a14:foregroundMark x1="65112" y1="94929" x2="65112" y2="94929"/>
                        <a14:foregroundMark x1="70183" y1="91278" x2="70183" y2="91278"/>
                        <a14:foregroundMark x1="79513" y1="85700" x2="79513" y2="85700"/>
                        <a14:foregroundMark x1="82759" y1="81947" x2="82759" y2="81947"/>
                        <a14:foregroundMark x1="86004" y1="79615" x2="86004" y2="79615"/>
                        <a14:foregroundMark x1="87830" y1="74544" x2="87830" y2="74544"/>
                        <a14:foregroundMark x1="83164" y1="80527" x2="83164" y2="80527"/>
                        <a14:foregroundMark x1="65619" y1="57404" x2="65619" y2="57404"/>
                        <a14:foregroundMark x1="65112" y1="55984" x2="63692" y2="55477"/>
                        <a14:foregroundMark x1="59128" y1="58722" x2="59128" y2="58722"/>
                        <a14:foregroundMark x1="54868" y1="59736" x2="54868" y2="59736"/>
                        <a14:foregroundMark x1="54462" y1="55477" x2="54462" y2="55477"/>
                        <a14:foregroundMark x1="52637" y1="54564" x2="52637" y2="54564"/>
                        <a14:foregroundMark x1="52637" y1="62982" x2="52637" y2="62982"/>
                        <a14:foregroundMark x1="58621" y1="58722" x2="58621" y2="58722"/>
                        <a14:foregroundMark x1="42799" y1="57404" x2="42799" y2="57404"/>
                        <a14:foregroundMark x1="40568" y1="56491" x2="40568" y2="56491"/>
                        <a14:foregroundMark x1="36815" y1="56491" x2="36815" y2="56491"/>
                        <a14:foregroundMark x1="30325" y1="53651" x2="30325" y2="53651"/>
                        <a14:foregroundMark x1="29817" y1="58722" x2="29817" y2="58722"/>
                        <a14:foregroundMark x1="23834" y1="36004" x2="23834" y2="36004"/>
                        <a14:foregroundMark x1="35396" y1="37931" x2="35396" y2="37931"/>
                        <a14:foregroundMark x1="36308" y1="43408" x2="36308" y2="43408"/>
                        <a14:foregroundMark x1="36308" y1="38844" x2="36308" y2="38844"/>
                        <a14:foregroundMark x1="34990" y1="35091" x2="34990" y2="35091"/>
                        <a14:foregroundMark x1="37323" y1="39757" x2="37323" y2="39757"/>
                        <a14:foregroundMark x1="44219" y1="36511" x2="44219" y2="36511"/>
                        <a14:foregroundMark x1="44726" y1="37424" x2="44726" y2="41582"/>
                        <a14:foregroundMark x1="38235" y1="19777" x2="38235" y2="19777"/>
                        <a14:foregroundMark x1="37323" y1="19777" x2="37323" y2="19777"/>
                        <a14:foregroundMark x1="37323" y1="19777" x2="37323" y2="19777"/>
                        <a14:foregroundMark x1="52637" y1="21602" x2="52637" y2="21602"/>
                        <a14:foregroundMark x1="53955" y1="19371" x2="53955" y2="19371"/>
                        <a14:foregroundMark x1="66937" y1="33671" x2="66937" y2="33671"/>
                        <a14:foregroundMark x1="62779" y1="34178" x2="62779" y2="34178"/>
                        <a14:foregroundMark x1="56288" y1="55477" x2="56288" y2="55477"/>
                        <a14:foregroundMark x1="57201" y1="58722" x2="57201" y2="58722"/>
                        <a14:foregroundMark x1="46552" y1="55071" x2="46552" y2="55071"/>
                        <a14:foregroundMark x1="47465" y1="59229" x2="47465" y2="59229"/>
                        <a14:foregroundMark x1="47972" y1="58316" x2="47972" y2="58316"/>
                        <a14:foregroundMark x1="39148" y1="58316" x2="39148" y2="58316"/>
                        <a14:foregroundMark x1="37323" y1="58316" x2="37323" y2="58316"/>
                        <a14:foregroundMark x1="42394" y1="55071" x2="42394" y2="55071"/>
                        <a14:foregroundMark x1="27485" y1="88945" x2="27485" y2="88945"/>
                        <a14:foregroundMark x1="22008" y1="84280" x2="20081" y2="83773"/>
                        <a14:foregroundMark x1="15517" y1="78702" x2="15010" y2="77282"/>
                        <a14:foregroundMark x1="12272" y1="73631" x2="12272" y2="73631"/>
                        <a14:foregroundMark x1="9939" y1="69473" x2="9939" y2="69473"/>
                        <a14:foregroundMark x1="9432" y1="67546" x2="9432" y2="67546"/>
                        <a14:foregroundMark x1="6694" y1="53651" x2="6694" y2="53651"/>
                        <a14:foregroundMark x1="6694" y1="48073" x2="6694" y2="46247"/>
                        <a14:foregroundMark x1="9026" y1="36004" x2="9026" y2="36004"/>
                        <a14:foregroundMark x1="9026" y1="34178" x2="9026" y2="34178"/>
                        <a14:foregroundMark x1="9026" y1="33671" x2="9026" y2="33671"/>
                        <a14:foregroundMark x1="17748" y1="19777" x2="17748" y2="19777"/>
                        <a14:foregroundMark x1="65112" y1="8215" x2="65112" y2="8215"/>
                        <a14:foregroundMark x1="79006" y1="14706" x2="79006" y2="14706"/>
                        <a14:foregroundMark x1="84584" y1="22617" x2="84584" y2="22617"/>
                        <a14:foregroundMark x1="86917" y1="23022" x2="86917" y2="23022"/>
                      </a14:backgroundRemoval>
                    </a14:imgEffect>
                  </a14:imgLayer>
                </a14:imgProps>
              </a:ext>
              <a:ext uri="{28A0092B-C50C-407E-A947-70E740481C1C}">
                <a14:useLocalDpi xmlns:a14="http://schemas.microsoft.com/office/drawing/2010/main" val="0"/>
              </a:ext>
            </a:extLst>
          </a:blip>
          <a:stretch>
            <a:fillRect/>
          </a:stretch>
        </p:blipFill>
        <p:spPr>
          <a:xfrm>
            <a:off x="10940891" y="5562600"/>
            <a:ext cx="1172106" cy="1172106"/>
          </a:xfrm>
          <a:prstGeom prst="rect">
            <a:avLst/>
          </a:prstGeom>
        </p:spPr>
      </p:pic>
      <p:sp>
        <p:nvSpPr>
          <p:cNvPr id="4" name="Text Placeholder 3">
            <a:extLst>
              <a:ext uri="{FF2B5EF4-FFF2-40B4-BE49-F238E27FC236}">
                <a16:creationId xmlns="" xmlns:a16="http://schemas.microsoft.com/office/drawing/2014/main" id="{8CEB1BB0-AFFA-4CDD-9D24-75C0134872EC}"/>
              </a:ext>
            </a:extLst>
          </p:cNvPr>
          <p:cNvSpPr txBox="1">
            <a:spLocks/>
          </p:cNvSpPr>
          <p:nvPr/>
        </p:nvSpPr>
        <p:spPr>
          <a:xfrm>
            <a:off x="410792" y="5373093"/>
            <a:ext cx="3854528" cy="1172107"/>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5FCBEF"/>
              </a:buClr>
              <a:buFont typeface="Wingdings 3" charset="2"/>
              <a:buNone/>
            </a:pPr>
            <a:r>
              <a:rPr lang="en-GB" sz="2400" b="1" dirty="0">
                <a:solidFill>
                  <a:prstClr val="black">
                    <a:lumMod val="75000"/>
                    <a:lumOff val="25000"/>
                  </a:prstClr>
                </a:solidFill>
              </a:rPr>
              <a:t>Vanessa Harvey </a:t>
            </a:r>
          </a:p>
          <a:p>
            <a:pPr marL="0" indent="0">
              <a:buClr>
                <a:srgbClr val="5FCBEF"/>
              </a:buClr>
              <a:buFont typeface="Wingdings 3" charset="2"/>
              <a:buNone/>
            </a:pPr>
            <a:r>
              <a:rPr lang="en-GB" dirty="0">
                <a:solidFill>
                  <a:prstClr val="black">
                    <a:lumMod val="75000"/>
                    <a:lumOff val="25000"/>
                  </a:prstClr>
                </a:solidFill>
              </a:rPr>
              <a:t>Vascular Clinical Nurse Specialist   </a:t>
            </a:r>
          </a:p>
        </p:txBody>
      </p:sp>
    </p:spTree>
    <p:extLst>
      <p:ext uri="{BB962C8B-B14F-4D97-AF65-F5344CB8AC3E}">
        <p14:creationId xmlns:p14="http://schemas.microsoft.com/office/powerpoint/2010/main" val="159769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algn="ctr"/>
            <a:endParaRPr>
              <a:solidFill>
                <a:prstClr val="white"/>
              </a:solidFill>
              <a:ea typeface="Trebuchet MS"/>
              <a:cs typeface="Trebuchet MS"/>
              <a:sym typeface="Trebuchet MS"/>
            </a:endParaRPr>
          </a:p>
        </p:txBody>
      </p:sp>
      <p:sp>
        <p:nvSpPr>
          <p:cNvPr id="330" name="Google Shape;330;p29"/>
          <p:cNvSpPr txBox="1">
            <a:spLocks noGrp="1"/>
          </p:cNvSpPr>
          <p:nvPr>
            <p:ph type="title"/>
          </p:nvPr>
        </p:nvSpPr>
        <p:spPr>
          <a:xfrm>
            <a:off x="1236702" y="461975"/>
            <a:ext cx="8596800" cy="132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a:t>Leg Ulcer Pathway Audit</a:t>
            </a:r>
            <a:endParaRPr/>
          </a:p>
        </p:txBody>
      </p:sp>
      <p:sp>
        <p:nvSpPr>
          <p:cNvPr id="331" name="Google Shape;331;p29"/>
          <p:cNvSpPr/>
          <p:nvPr/>
        </p:nvSpPr>
        <p:spPr>
          <a:xfrm rot="10800000">
            <a:off x="-104" y="54"/>
            <a:ext cx="842700" cy="5666100"/>
          </a:xfrm>
          <a:prstGeom prst="triangle">
            <a:avLst>
              <a:gd name="adj" fmla="val 100000"/>
            </a:avLst>
          </a:prstGeom>
          <a:solidFill>
            <a:schemeClr val="accent1">
              <a:alpha val="84710"/>
            </a:schemeClr>
          </a:solidFill>
          <a:ln>
            <a:noFill/>
          </a:ln>
        </p:spPr>
        <p:txBody>
          <a:bodyPr spcFirstLastPara="1" wrap="square" lIns="91425" tIns="91425" rIns="91425" bIns="91425" anchor="ctr" anchorCtr="0">
            <a:noAutofit/>
          </a:bodyPr>
          <a:lstStyle/>
          <a:p>
            <a:endParaRPr>
              <a:solidFill>
                <a:prstClr val="black"/>
              </a:solidFill>
            </a:endParaRPr>
          </a:p>
        </p:txBody>
      </p:sp>
      <p:sp>
        <p:nvSpPr>
          <p:cNvPr id="332" name="Google Shape;332;p29"/>
          <p:cNvSpPr txBox="1">
            <a:spLocks noGrp="1"/>
          </p:cNvSpPr>
          <p:nvPr>
            <p:ph type="body" idx="1"/>
          </p:nvPr>
        </p:nvSpPr>
        <p:spPr>
          <a:xfrm>
            <a:off x="1593352" y="1798214"/>
            <a:ext cx="8596800" cy="38808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endParaRPr/>
          </a:p>
          <a:p>
            <a:pPr marL="342900" lvl="0" indent="-251459" algn="l" rtl="0">
              <a:spcBef>
                <a:spcPts val="0"/>
              </a:spcBef>
              <a:spcAft>
                <a:spcPts val="0"/>
              </a:spcAft>
              <a:buSzPts val="1440"/>
              <a:buNone/>
            </a:pPr>
            <a:endParaRPr/>
          </a:p>
        </p:txBody>
      </p:sp>
      <p:sp>
        <p:nvSpPr>
          <p:cNvPr id="333" name="Google Shape;333;p29"/>
          <p:cNvSpPr/>
          <p:nvPr/>
        </p:nvSpPr>
        <p:spPr>
          <a:xfrm flipH="1">
            <a:off x="11743200" y="4013200"/>
            <a:ext cx="448800" cy="2844900"/>
          </a:xfrm>
          <a:prstGeom prst="triangle">
            <a:avLst>
              <a:gd name="adj" fmla="val 0"/>
            </a:avLst>
          </a:prstGeom>
          <a:solidFill>
            <a:schemeClr val="accent1">
              <a:alpha val="84710"/>
            </a:schemeClr>
          </a:solidFill>
          <a:ln>
            <a:noFill/>
          </a:ln>
        </p:spPr>
        <p:txBody>
          <a:bodyPr spcFirstLastPara="1" wrap="square" lIns="91425" tIns="91425" rIns="91425" bIns="91425" anchor="ctr" anchorCtr="0">
            <a:noAutofit/>
          </a:bodyPr>
          <a:lstStyle/>
          <a:p>
            <a:endParaRPr>
              <a:solidFill>
                <a:prstClr val="black"/>
              </a:solidFill>
            </a:endParaRPr>
          </a:p>
        </p:txBody>
      </p:sp>
      <p:pic>
        <p:nvPicPr>
          <p:cNvPr id="334" name="Google Shape;334;p29"/>
          <p:cNvPicPr preferRelativeResize="0"/>
          <p:nvPr/>
        </p:nvPicPr>
        <p:blipFill rotWithShape="1">
          <a:blip r:embed="rId3">
            <a:alphaModFix/>
          </a:blip>
          <a:srcRect/>
          <a:stretch/>
        </p:blipFill>
        <p:spPr>
          <a:xfrm>
            <a:off x="10940891" y="5562600"/>
            <a:ext cx="1172105" cy="1172105"/>
          </a:xfrm>
          <a:prstGeom prst="rect">
            <a:avLst/>
          </a:prstGeom>
          <a:noFill/>
          <a:ln>
            <a:noFill/>
          </a:ln>
        </p:spPr>
      </p:pic>
      <p:sp>
        <p:nvSpPr>
          <p:cNvPr id="335" name="Google Shape;335;p29"/>
          <p:cNvSpPr txBox="1"/>
          <p:nvPr/>
        </p:nvSpPr>
        <p:spPr>
          <a:xfrm>
            <a:off x="1236700" y="3204125"/>
            <a:ext cx="7120200" cy="1817400"/>
          </a:xfrm>
          <a:prstGeom prst="rect">
            <a:avLst/>
          </a:prstGeom>
          <a:noFill/>
          <a:ln>
            <a:noFill/>
          </a:ln>
        </p:spPr>
        <p:txBody>
          <a:bodyPr spcFirstLastPara="1" wrap="square" lIns="91425" tIns="91425" rIns="91425" bIns="91425" anchor="t" anchorCtr="0">
            <a:noAutofit/>
          </a:bodyPr>
          <a:lstStyle/>
          <a:p>
            <a:endParaRPr>
              <a:solidFill>
                <a:prstClr val="black"/>
              </a:solidFill>
              <a:ea typeface="Trebuchet MS"/>
              <a:cs typeface="Trebuchet MS"/>
              <a:sym typeface="Trebuchet MS"/>
            </a:endParaRPr>
          </a:p>
        </p:txBody>
      </p:sp>
      <p:sp>
        <p:nvSpPr>
          <p:cNvPr id="336" name="Google Shape;336;p29"/>
          <p:cNvSpPr/>
          <p:nvPr/>
        </p:nvSpPr>
        <p:spPr>
          <a:xfrm>
            <a:off x="2851008" y="1181975"/>
            <a:ext cx="7133700" cy="858600"/>
          </a:xfrm>
          <a:prstGeom prst="rect">
            <a:avLst/>
          </a:prstGeom>
          <a:noFill/>
          <a:ln>
            <a:noFill/>
          </a:ln>
        </p:spPr>
        <p:txBody>
          <a:bodyPr spcFirstLastPara="1" wrap="square" lIns="91425" tIns="45700" rIns="91425" bIns="45700" anchor="t" anchorCtr="0">
            <a:noAutofit/>
          </a:bodyPr>
          <a:lstStyle/>
          <a:p>
            <a:pPr algn="ctr"/>
            <a:r>
              <a:rPr lang="en-US" sz="2400" b="1">
                <a:solidFill>
                  <a:srgbClr val="0070C0"/>
                </a:solidFill>
                <a:latin typeface="Cambria"/>
                <a:ea typeface="Cambria"/>
                <a:cs typeface="Cambria"/>
                <a:sym typeface="Cambria"/>
              </a:rPr>
              <a:t>Patients Identified</a:t>
            </a:r>
            <a:endParaRPr sz="2400" b="1">
              <a:solidFill>
                <a:srgbClr val="0070C0"/>
              </a:solidFill>
              <a:latin typeface="Times New Roman"/>
              <a:ea typeface="Times New Roman"/>
              <a:cs typeface="Times New Roman"/>
              <a:sym typeface="Times New Roman"/>
            </a:endParaRPr>
          </a:p>
          <a:p>
            <a:pPr algn="ctr"/>
            <a:r>
              <a:rPr lang="en-US" sz="2000">
                <a:solidFill>
                  <a:prstClr val="black"/>
                </a:solidFill>
                <a:latin typeface="Calibri"/>
                <a:ea typeface="Calibri"/>
                <a:cs typeface="Calibri"/>
                <a:sym typeface="Calibri"/>
              </a:rPr>
              <a:t>Large cohort of patients suffering from VLUs</a:t>
            </a:r>
            <a:endParaRPr sz="2000">
              <a:solidFill>
                <a:prstClr val="black"/>
              </a:solidFill>
              <a:latin typeface="Calibri"/>
              <a:ea typeface="Calibri"/>
              <a:cs typeface="Calibri"/>
              <a:sym typeface="Calibri"/>
            </a:endParaRPr>
          </a:p>
        </p:txBody>
      </p:sp>
      <p:sp>
        <p:nvSpPr>
          <p:cNvPr id="337" name="Google Shape;337;p29"/>
          <p:cNvSpPr/>
          <p:nvPr/>
        </p:nvSpPr>
        <p:spPr>
          <a:xfrm>
            <a:off x="2190100" y="2220321"/>
            <a:ext cx="8205600" cy="1082400"/>
          </a:xfrm>
          <a:prstGeom prst="rect">
            <a:avLst/>
          </a:prstGeom>
          <a:noFill/>
          <a:ln>
            <a:noFill/>
          </a:ln>
        </p:spPr>
        <p:txBody>
          <a:bodyPr spcFirstLastPara="1" wrap="square" lIns="91425" tIns="45700" rIns="91425" bIns="45700" anchor="t" anchorCtr="0">
            <a:noAutofit/>
          </a:bodyPr>
          <a:lstStyle/>
          <a:p>
            <a:pPr algn="ctr"/>
            <a:r>
              <a:rPr lang="en-US" sz="2400" b="1">
                <a:solidFill>
                  <a:srgbClr val="0070C0"/>
                </a:solidFill>
                <a:latin typeface="Cambria"/>
                <a:ea typeface="Cambria"/>
                <a:cs typeface="Cambria"/>
                <a:sym typeface="Cambria"/>
              </a:rPr>
              <a:t>Timely diagnostics and vascular assessment</a:t>
            </a:r>
            <a:endParaRPr sz="2400" b="1">
              <a:solidFill>
                <a:srgbClr val="0070C0"/>
              </a:solidFill>
              <a:latin typeface="Times New Roman"/>
              <a:ea typeface="Times New Roman"/>
              <a:cs typeface="Times New Roman"/>
              <a:sym typeface="Times New Roman"/>
            </a:endParaRPr>
          </a:p>
          <a:p>
            <a:pPr algn="ctr"/>
            <a:r>
              <a:rPr lang="en-US" sz="2000">
                <a:solidFill>
                  <a:prstClr val="black"/>
                </a:solidFill>
                <a:latin typeface="Calibri"/>
                <a:ea typeface="Calibri"/>
                <a:cs typeface="Calibri"/>
                <a:sym typeface="Calibri"/>
              </a:rPr>
              <a:t>ABPI, </a:t>
            </a:r>
            <a:r>
              <a:rPr lang="en-US" sz="2000">
                <a:solidFill>
                  <a:srgbClr val="000000"/>
                </a:solidFill>
                <a:latin typeface="Calibri"/>
                <a:ea typeface="Calibri"/>
                <a:cs typeface="Calibri"/>
                <a:sym typeface="Calibri"/>
              </a:rPr>
              <a:t>Duplex ultrasound, MR Venogram or CT Venogram to check for superficial venous reflux &amp; outflow obstruction, or arterial disease</a:t>
            </a:r>
            <a:endParaRPr sz="2000">
              <a:solidFill>
                <a:srgbClr val="000000"/>
              </a:solidFill>
              <a:latin typeface="Calibri"/>
              <a:ea typeface="Calibri"/>
              <a:cs typeface="Calibri"/>
              <a:sym typeface="Calibri"/>
            </a:endParaRPr>
          </a:p>
        </p:txBody>
      </p:sp>
      <p:sp>
        <p:nvSpPr>
          <p:cNvPr id="338" name="Google Shape;338;p29"/>
          <p:cNvSpPr/>
          <p:nvPr/>
        </p:nvSpPr>
        <p:spPr>
          <a:xfrm>
            <a:off x="2529138" y="3482480"/>
            <a:ext cx="7133700" cy="634200"/>
          </a:xfrm>
          <a:prstGeom prst="rect">
            <a:avLst/>
          </a:prstGeom>
          <a:noFill/>
          <a:ln>
            <a:noFill/>
          </a:ln>
        </p:spPr>
        <p:txBody>
          <a:bodyPr spcFirstLastPara="1" wrap="square" lIns="91425" tIns="45700" rIns="91425" bIns="45700" anchor="t" anchorCtr="0">
            <a:noAutofit/>
          </a:bodyPr>
          <a:lstStyle/>
          <a:p>
            <a:pPr algn="ctr"/>
            <a:r>
              <a:rPr lang="en-US" sz="2400" b="1">
                <a:solidFill>
                  <a:srgbClr val="0070C0"/>
                </a:solidFill>
                <a:latin typeface="Cambria"/>
                <a:ea typeface="Cambria"/>
                <a:cs typeface="Cambria"/>
                <a:sym typeface="Cambria"/>
              </a:rPr>
              <a:t>Vascular Assessment</a:t>
            </a:r>
            <a:endParaRPr sz="2400" b="1">
              <a:solidFill>
                <a:srgbClr val="0070C0"/>
              </a:solidFill>
              <a:latin typeface="Times New Roman"/>
              <a:ea typeface="Times New Roman"/>
              <a:cs typeface="Times New Roman"/>
              <a:sym typeface="Times New Roman"/>
            </a:endParaRPr>
          </a:p>
          <a:p>
            <a:pPr algn="ctr"/>
            <a:r>
              <a:rPr lang="en-US" sz="2000">
                <a:solidFill>
                  <a:srgbClr val="000000"/>
                </a:solidFill>
                <a:latin typeface="Calibri"/>
                <a:ea typeface="Calibri"/>
                <a:cs typeface="Calibri"/>
                <a:sym typeface="Calibri"/>
              </a:rPr>
              <a:t>Includes clinical, wound and quality of life assessments</a:t>
            </a:r>
            <a:endParaRPr sz="2000">
              <a:solidFill>
                <a:srgbClr val="000000"/>
              </a:solidFill>
              <a:latin typeface="Calibri"/>
              <a:ea typeface="Calibri"/>
              <a:cs typeface="Calibri"/>
              <a:sym typeface="Calibri"/>
            </a:endParaRPr>
          </a:p>
        </p:txBody>
      </p:sp>
      <p:sp>
        <p:nvSpPr>
          <p:cNvPr id="339" name="Google Shape;339;p29"/>
          <p:cNvSpPr/>
          <p:nvPr/>
        </p:nvSpPr>
        <p:spPr>
          <a:xfrm>
            <a:off x="2593577" y="4476219"/>
            <a:ext cx="7133700" cy="858600"/>
          </a:xfrm>
          <a:prstGeom prst="rect">
            <a:avLst/>
          </a:prstGeom>
          <a:noFill/>
          <a:ln>
            <a:noFill/>
          </a:ln>
        </p:spPr>
        <p:txBody>
          <a:bodyPr spcFirstLastPara="1" wrap="square" lIns="91425" tIns="45700" rIns="91425" bIns="45700" anchor="t" anchorCtr="0">
            <a:noAutofit/>
          </a:bodyPr>
          <a:lstStyle/>
          <a:p>
            <a:pPr algn="ctr"/>
            <a:r>
              <a:rPr lang="en-US" sz="2400" b="1">
                <a:solidFill>
                  <a:srgbClr val="0070C0"/>
                </a:solidFill>
                <a:latin typeface="Cambria"/>
                <a:ea typeface="Cambria"/>
                <a:cs typeface="Cambria"/>
                <a:sym typeface="Cambria"/>
              </a:rPr>
              <a:t>Differential diagnosis with treatment plan</a:t>
            </a:r>
            <a:endParaRPr sz="2400" b="1">
              <a:solidFill>
                <a:srgbClr val="0070C0"/>
              </a:solidFill>
              <a:latin typeface="Times New Roman"/>
              <a:ea typeface="Times New Roman"/>
              <a:cs typeface="Times New Roman"/>
              <a:sym typeface="Times New Roman"/>
            </a:endParaRPr>
          </a:p>
          <a:p>
            <a:pPr algn="ctr"/>
            <a:r>
              <a:rPr lang="en-US" sz="2000">
                <a:solidFill>
                  <a:srgbClr val="000000"/>
                </a:solidFill>
                <a:latin typeface="Calibri"/>
                <a:ea typeface="Calibri"/>
                <a:cs typeface="Calibri"/>
                <a:sym typeface="Calibri"/>
              </a:rPr>
              <a:t>Possible surgical treatment options of stenting, superficial venous ablation,  or compression</a:t>
            </a:r>
            <a:endParaRPr sz="2000">
              <a:solidFill>
                <a:srgbClr val="000000"/>
              </a:solidFill>
              <a:latin typeface="Calibri"/>
              <a:ea typeface="Calibri"/>
              <a:cs typeface="Calibri"/>
              <a:sym typeface="Calibri"/>
            </a:endParaRPr>
          </a:p>
        </p:txBody>
      </p:sp>
      <p:sp>
        <p:nvSpPr>
          <p:cNvPr id="340" name="Google Shape;340;p29"/>
          <p:cNvSpPr/>
          <p:nvPr/>
        </p:nvSpPr>
        <p:spPr>
          <a:xfrm>
            <a:off x="2642763" y="5694386"/>
            <a:ext cx="7133700" cy="858600"/>
          </a:xfrm>
          <a:prstGeom prst="rect">
            <a:avLst/>
          </a:prstGeom>
          <a:noFill/>
          <a:ln>
            <a:noFill/>
          </a:ln>
        </p:spPr>
        <p:txBody>
          <a:bodyPr spcFirstLastPara="1" wrap="square" lIns="91425" tIns="45700" rIns="91425" bIns="45700" anchor="t" anchorCtr="0">
            <a:noAutofit/>
          </a:bodyPr>
          <a:lstStyle/>
          <a:p>
            <a:pPr algn="ctr"/>
            <a:r>
              <a:rPr lang="en-US" sz="2400" b="1">
                <a:solidFill>
                  <a:srgbClr val="0070C0"/>
                </a:solidFill>
                <a:latin typeface="Cambria"/>
                <a:ea typeface="Cambria"/>
                <a:cs typeface="Cambria"/>
                <a:sym typeface="Cambria"/>
              </a:rPr>
              <a:t>Follow up and wound management</a:t>
            </a:r>
            <a:endParaRPr sz="2400" b="1">
              <a:solidFill>
                <a:srgbClr val="0070C0"/>
              </a:solidFill>
              <a:latin typeface="Times New Roman"/>
              <a:ea typeface="Times New Roman"/>
              <a:cs typeface="Times New Roman"/>
              <a:sym typeface="Times New Roman"/>
            </a:endParaRPr>
          </a:p>
          <a:p>
            <a:pPr algn="ctr"/>
            <a:r>
              <a:rPr lang="en-US" sz="2000">
                <a:solidFill>
                  <a:prstClr val="black"/>
                </a:solidFill>
                <a:latin typeface="Calibri"/>
                <a:ea typeface="Calibri"/>
                <a:cs typeface="Calibri"/>
                <a:sym typeface="Calibri"/>
              </a:rPr>
              <a:t>Monitor wound </a:t>
            </a:r>
            <a:r>
              <a:rPr lang="en-US" sz="2000">
                <a:solidFill>
                  <a:srgbClr val="000000"/>
                </a:solidFill>
                <a:latin typeface="Calibri"/>
                <a:ea typeface="Calibri"/>
                <a:cs typeface="Calibri"/>
                <a:sym typeface="Calibri"/>
              </a:rPr>
              <a:t> healing; complete quality of life assessment, stent patency checks</a:t>
            </a:r>
            <a:endParaRPr sz="2000">
              <a:solidFill>
                <a:srgbClr val="000000"/>
              </a:solidFill>
              <a:latin typeface="Calibri"/>
              <a:ea typeface="Calibri"/>
              <a:cs typeface="Calibri"/>
              <a:sym typeface="Calibri"/>
            </a:endParaRPr>
          </a:p>
        </p:txBody>
      </p:sp>
      <p:sp>
        <p:nvSpPr>
          <p:cNvPr id="341" name="Google Shape;341;p29"/>
          <p:cNvSpPr/>
          <p:nvPr/>
        </p:nvSpPr>
        <p:spPr>
          <a:xfrm>
            <a:off x="5872875" y="2040575"/>
            <a:ext cx="575100" cy="202500"/>
          </a:xfrm>
          <a:prstGeom prst="downArrow">
            <a:avLst>
              <a:gd name="adj1" fmla="val 50000"/>
              <a:gd name="adj2" fmla="val 50000"/>
            </a:avLst>
          </a:prstGeom>
          <a:solidFill>
            <a:schemeClr val="lt1"/>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342" name="Google Shape;342;p29"/>
          <p:cNvSpPr/>
          <p:nvPr/>
        </p:nvSpPr>
        <p:spPr>
          <a:xfrm>
            <a:off x="5872875" y="3280050"/>
            <a:ext cx="575100" cy="202500"/>
          </a:xfrm>
          <a:prstGeom prst="downArrow">
            <a:avLst>
              <a:gd name="adj1" fmla="val 50000"/>
              <a:gd name="adj2" fmla="val 50000"/>
            </a:avLst>
          </a:prstGeom>
          <a:solidFill>
            <a:schemeClr val="lt1"/>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343" name="Google Shape;343;p29"/>
          <p:cNvSpPr/>
          <p:nvPr/>
        </p:nvSpPr>
        <p:spPr>
          <a:xfrm>
            <a:off x="5872875" y="4296425"/>
            <a:ext cx="575100" cy="202500"/>
          </a:xfrm>
          <a:prstGeom prst="downArrow">
            <a:avLst>
              <a:gd name="adj1" fmla="val 50000"/>
              <a:gd name="adj2" fmla="val 50000"/>
            </a:avLst>
          </a:prstGeom>
          <a:solidFill>
            <a:schemeClr val="lt1"/>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344" name="Google Shape;344;p29"/>
          <p:cNvSpPr/>
          <p:nvPr/>
        </p:nvSpPr>
        <p:spPr>
          <a:xfrm>
            <a:off x="5872875" y="5558575"/>
            <a:ext cx="575100" cy="202500"/>
          </a:xfrm>
          <a:prstGeom prst="downArrow">
            <a:avLst>
              <a:gd name="adj1" fmla="val 50000"/>
              <a:gd name="adj2" fmla="val 50000"/>
            </a:avLst>
          </a:prstGeom>
          <a:solidFill>
            <a:schemeClr val="lt1"/>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Tree>
    <p:extLst>
      <p:ext uri="{BB962C8B-B14F-4D97-AF65-F5344CB8AC3E}">
        <p14:creationId xmlns:p14="http://schemas.microsoft.com/office/powerpoint/2010/main" val="63658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0"/>
          <p:cNvSpPr/>
          <p:nvPr/>
        </p:nvSpPr>
        <p:spPr>
          <a:xfrm>
            <a:off x="-104085" y="0"/>
            <a:ext cx="12192000" cy="6858000"/>
          </a:xfrm>
          <a:prstGeom prst="rect">
            <a:avLst/>
          </a:prstGeom>
          <a:solidFill>
            <a:schemeClr val="lt1"/>
          </a:solidFill>
          <a:ln>
            <a:noFill/>
          </a:ln>
        </p:spPr>
        <p:txBody>
          <a:bodyPr spcFirstLastPara="1" wrap="square" lIns="91425" tIns="45700" rIns="91425" bIns="45700" anchor="ctr" anchorCtr="0">
            <a:noAutofit/>
          </a:bodyPr>
          <a:lstStyle/>
          <a:p>
            <a:pPr algn="ctr"/>
            <a:endParaRPr>
              <a:solidFill>
                <a:prstClr val="white"/>
              </a:solidFill>
              <a:ea typeface="Trebuchet MS"/>
              <a:cs typeface="Trebuchet MS"/>
              <a:sym typeface="Trebuchet MS"/>
            </a:endParaRPr>
          </a:p>
        </p:txBody>
      </p:sp>
      <p:sp>
        <p:nvSpPr>
          <p:cNvPr id="350" name="Google Shape;350;p30"/>
          <p:cNvSpPr txBox="1">
            <a:spLocks noGrp="1"/>
          </p:cNvSpPr>
          <p:nvPr>
            <p:ph type="title"/>
          </p:nvPr>
        </p:nvSpPr>
        <p:spPr>
          <a:xfrm>
            <a:off x="1370002" y="720375"/>
            <a:ext cx="8596800" cy="132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dirty="0"/>
              <a:t>How we did this</a:t>
            </a:r>
            <a:endParaRPr dirty="0"/>
          </a:p>
        </p:txBody>
      </p:sp>
      <p:sp>
        <p:nvSpPr>
          <p:cNvPr id="351" name="Google Shape;351;p30"/>
          <p:cNvSpPr/>
          <p:nvPr/>
        </p:nvSpPr>
        <p:spPr>
          <a:xfrm rot="10800000">
            <a:off x="-104" y="54"/>
            <a:ext cx="842700" cy="5666100"/>
          </a:xfrm>
          <a:prstGeom prst="triangle">
            <a:avLst>
              <a:gd name="adj" fmla="val 100000"/>
            </a:avLst>
          </a:prstGeom>
          <a:solidFill>
            <a:schemeClr val="accent1">
              <a:alpha val="84710"/>
            </a:schemeClr>
          </a:solidFill>
          <a:ln>
            <a:noFill/>
          </a:ln>
        </p:spPr>
        <p:txBody>
          <a:bodyPr spcFirstLastPara="1" wrap="square" lIns="91425" tIns="91425" rIns="91425" bIns="91425" anchor="ctr" anchorCtr="0">
            <a:noAutofit/>
          </a:bodyPr>
          <a:lstStyle/>
          <a:p>
            <a:endParaRPr>
              <a:solidFill>
                <a:prstClr val="black"/>
              </a:solidFill>
            </a:endParaRPr>
          </a:p>
        </p:txBody>
      </p:sp>
      <p:sp>
        <p:nvSpPr>
          <p:cNvPr id="352" name="Google Shape;352;p30"/>
          <p:cNvSpPr/>
          <p:nvPr/>
        </p:nvSpPr>
        <p:spPr>
          <a:xfrm flipH="1">
            <a:off x="11743200" y="4013200"/>
            <a:ext cx="448800" cy="2844900"/>
          </a:xfrm>
          <a:prstGeom prst="triangle">
            <a:avLst>
              <a:gd name="adj" fmla="val 0"/>
            </a:avLst>
          </a:prstGeom>
          <a:solidFill>
            <a:schemeClr val="accent1">
              <a:alpha val="84710"/>
            </a:schemeClr>
          </a:solidFill>
          <a:ln>
            <a:noFill/>
          </a:ln>
        </p:spPr>
        <p:txBody>
          <a:bodyPr spcFirstLastPara="1" wrap="square" lIns="91425" tIns="91425" rIns="91425" bIns="91425" anchor="ctr" anchorCtr="0">
            <a:noAutofit/>
          </a:bodyPr>
          <a:lstStyle/>
          <a:p>
            <a:endParaRPr>
              <a:solidFill>
                <a:prstClr val="black"/>
              </a:solidFill>
            </a:endParaRPr>
          </a:p>
        </p:txBody>
      </p:sp>
      <p:pic>
        <p:nvPicPr>
          <p:cNvPr id="353" name="Google Shape;353;p30"/>
          <p:cNvPicPr preferRelativeResize="0"/>
          <p:nvPr/>
        </p:nvPicPr>
        <p:blipFill rotWithShape="1">
          <a:blip r:embed="rId3">
            <a:alphaModFix/>
          </a:blip>
          <a:srcRect/>
          <a:stretch/>
        </p:blipFill>
        <p:spPr>
          <a:xfrm>
            <a:off x="10940891" y="5562600"/>
            <a:ext cx="1172105" cy="1172105"/>
          </a:xfrm>
          <a:prstGeom prst="rect">
            <a:avLst/>
          </a:prstGeom>
          <a:noFill/>
          <a:ln>
            <a:noFill/>
          </a:ln>
        </p:spPr>
      </p:pic>
      <p:grpSp>
        <p:nvGrpSpPr>
          <p:cNvPr id="354" name="Google Shape;354;p30"/>
          <p:cNvGrpSpPr/>
          <p:nvPr/>
        </p:nvGrpSpPr>
        <p:grpSpPr>
          <a:xfrm>
            <a:off x="-159739" y="1764178"/>
            <a:ext cx="3634957" cy="3395915"/>
            <a:chOff x="363524" y="1258050"/>
            <a:chExt cx="2726286" cy="2547000"/>
          </a:xfrm>
        </p:grpSpPr>
        <p:sp>
          <p:nvSpPr>
            <p:cNvPr id="355" name="Google Shape;355;p30"/>
            <p:cNvSpPr/>
            <p:nvPr/>
          </p:nvSpPr>
          <p:spPr>
            <a:xfrm rot="2700000">
              <a:off x="1356161" y="1011412"/>
              <a:ext cx="561726" cy="3040276"/>
            </a:xfrm>
            <a:prstGeom prst="roundRect">
              <a:avLst>
                <a:gd name="adj" fmla="val 50000"/>
              </a:avLst>
            </a:prstGeom>
            <a:solidFill>
              <a:srgbClr val="0944A1"/>
            </a:solidFill>
            <a:ln>
              <a:noFill/>
            </a:ln>
          </p:spPr>
          <p:txBody>
            <a:bodyPr spcFirstLastPara="1" wrap="square" lIns="121900" tIns="121900" rIns="121900" bIns="121900" anchor="ctr" anchorCtr="0">
              <a:noAutofit/>
            </a:bodyPr>
            <a:lstStyle/>
            <a:p>
              <a:endParaRPr>
                <a:solidFill>
                  <a:prstClr val="black"/>
                </a:solidFill>
              </a:endParaRPr>
            </a:p>
          </p:txBody>
        </p:sp>
        <p:sp>
          <p:nvSpPr>
            <p:cNvPr id="356" name="Google Shape;356;p30"/>
            <p:cNvSpPr/>
            <p:nvPr/>
          </p:nvSpPr>
          <p:spPr>
            <a:xfrm>
              <a:off x="580539"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algn="ctr"/>
              <a:r>
                <a:rPr lang="en-US" sz="1600" b="1">
                  <a:solidFill>
                    <a:srgbClr val="0944A1"/>
                  </a:solidFill>
                  <a:latin typeface="Roboto"/>
                  <a:ea typeface="Roboto"/>
                  <a:cs typeface="Roboto"/>
                  <a:sym typeface="Roboto"/>
                </a:rPr>
                <a:t>1</a:t>
              </a:r>
              <a:endParaRPr sz="1600" b="1">
                <a:solidFill>
                  <a:srgbClr val="0944A1"/>
                </a:solidFill>
                <a:latin typeface="Roboto"/>
                <a:ea typeface="Roboto"/>
                <a:cs typeface="Roboto"/>
                <a:sym typeface="Roboto"/>
              </a:endParaRPr>
            </a:p>
          </p:txBody>
        </p:sp>
        <p:sp>
          <p:nvSpPr>
            <p:cNvPr id="357" name="Google Shape;357;p30"/>
            <p:cNvSpPr txBox="1"/>
            <p:nvPr/>
          </p:nvSpPr>
          <p:spPr>
            <a:xfrm rot="-2700000">
              <a:off x="567889" y="2239754"/>
              <a:ext cx="2336422" cy="393293"/>
            </a:xfrm>
            <a:prstGeom prst="rect">
              <a:avLst/>
            </a:prstGeom>
            <a:noFill/>
            <a:ln>
              <a:noFill/>
            </a:ln>
          </p:spPr>
          <p:txBody>
            <a:bodyPr spcFirstLastPara="1" wrap="square" lIns="121900" tIns="121900" rIns="121900" bIns="121900" anchor="ctr" anchorCtr="0">
              <a:noAutofit/>
            </a:bodyPr>
            <a:lstStyle/>
            <a:p>
              <a:pPr>
                <a:lnSpc>
                  <a:spcPct val="115000"/>
                </a:lnSpc>
              </a:pPr>
              <a:r>
                <a:rPr lang="en-US" b="1" dirty="0">
                  <a:solidFill>
                    <a:srgbClr val="FFFFFF"/>
                  </a:solidFill>
                  <a:latin typeface="Roboto"/>
                  <a:ea typeface="Roboto"/>
                  <a:cs typeface="Roboto"/>
                  <a:sym typeface="Roboto"/>
                </a:rPr>
                <a:t>Industry collaboration </a:t>
              </a:r>
              <a:endParaRPr b="1" dirty="0">
                <a:solidFill>
                  <a:srgbClr val="FFFFFF"/>
                </a:solidFill>
                <a:latin typeface="Roboto"/>
                <a:ea typeface="Roboto"/>
                <a:cs typeface="Roboto"/>
                <a:sym typeface="Roboto"/>
              </a:endParaRPr>
            </a:p>
          </p:txBody>
        </p:sp>
        <p:sp>
          <p:nvSpPr>
            <p:cNvPr id="358" name="Google Shape;358;p30"/>
            <p:cNvSpPr txBox="1"/>
            <p:nvPr/>
          </p:nvSpPr>
          <p:spPr>
            <a:xfrm rot="-2700000">
              <a:off x="1029496" y="2550697"/>
              <a:ext cx="2203628" cy="507420"/>
            </a:xfrm>
            <a:prstGeom prst="rect">
              <a:avLst/>
            </a:prstGeom>
            <a:noFill/>
            <a:ln>
              <a:noFill/>
            </a:ln>
          </p:spPr>
          <p:txBody>
            <a:bodyPr spcFirstLastPara="1" wrap="square" lIns="121900" tIns="121900" rIns="121900" bIns="121900" anchor="t" anchorCtr="0">
              <a:noAutofit/>
            </a:bodyPr>
            <a:lstStyle/>
            <a:p>
              <a:pPr>
                <a:spcAft>
                  <a:spcPts val="2100"/>
                </a:spcAft>
              </a:pPr>
              <a:r>
                <a:rPr lang="en-US" dirty="0">
                  <a:solidFill>
                    <a:prstClr val="black"/>
                  </a:solidFill>
                  <a:latin typeface="Roboto"/>
                  <a:ea typeface="Roboto"/>
                  <a:cs typeface="Roboto"/>
                  <a:sym typeface="Roboto"/>
                </a:rPr>
                <a:t>Disease state mapping, project management assistance and funding support from Boston Scientific</a:t>
              </a:r>
              <a:endParaRPr b="1" dirty="0">
                <a:solidFill>
                  <a:prstClr val="black"/>
                </a:solidFill>
                <a:latin typeface="Roboto"/>
                <a:ea typeface="Roboto"/>
                <a:cs typeface="Roboto"/>
                <a:sym typeface="Roboto"/>
              </a:endParaRPr>
            </a:p>
          </p:txBody>
        </p:sp>
      </p:grpSp>
      <p:grpSp>
        <p:nvGrpSpPr>
          <p:cNvPr id="359" name="Google Shape;359;p30"/>
          <p:cNvGrpSpPr/>
          <p:nvPr/>
        </p:nvGrpSpPr>
        <p:grpSpPr>
          <a:xfrm>
            <a:off x="2750340" y="1677359"/>
            <a:ext cx="3634957" cy="3395915"/>
            <a:chOff x="2273746" y="1258050"/>
            <a:chExt cx="2726286" cy="2547000"/>
          </a:xfrm>
        </p:grpSpPr>
        <p:sp>
          <p:nvSpPr>
            <p:cNvPr id="360" name="Google Shape;360;p30"/>
            <p:cNvSpPr/>
            <p:nvPr/>
          </p:nvSpPr>
          <p:spPr>
            <a:xfrm rot="2700000">
              <a:off x="3266383" y="1011412"/>
              <a:ext cx="561726" cy="3040276"/>
            </a:xfrm>
            <a:prstGeom prst="roundRect">
              <a:avLst>
                <a:gd name="adj" fmla="val 50000"/>
              </a:avLst>
            </a:prstGeom>
            <a:solidFill>
              <a:srgbClr val="0C58D3"/>
            </a:solidFill>
            <a:ln>
              <a:noFill/>
            </a:ln>
          </p:spPr>
          <p:txBody>
            <a:bodyPr spcFirstLastPara="1" wrap="square" lIns="121900" tIns="121900" rIns="121900" bIns="121900" anchor="ctr" anchorCtr="0">
              <a:noAutofit/>
            </a:bodyPr>
            <a:lstStyle/>
            <a:p>
              <a:endParaRPr>
                <a:solidFill>
                  <a:prstClr val="black"/>
                </a:solidFill>
              </a:endParaRPr>
            </a:p>
          </p:txBody>
        </p:sp>
        <p:sp>
          <p:nvSpPr>
            <p:cNvPr id="361" name="Google Shape;361;p30"/>
            <p:cNvSpPr/>
            <p:nvPr/>
          </p:nvSpPr>
          <p:spPr>
            <a:xfrm>
              <a:off x="2490761"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algn="ctr"/>
              <a:r>
                <a:rPr lang="en-US" sz="1600" b="1">
                  <a:solidFill>
                    <a:srgbClr val="0C58D3"/>
                  </a:solidFill>
                  <a:latin typeface="Roboto"/>
                  <a:ea typeface="Roboto"/>
                  <a:cs typeface="Roboto"/>
                  <a:sym typeface="Roboto"/>
                </a:rPr>
                <a:t>2</a:t>
              </a:r>
              <a:endParaRPr sz="1600" b="1">
                <a:solidFill>
                  <a:srgbClr val="0C58D3"/>
                </a:solidFill>
                <a:latin typeface="Roboto"/>
                <a:ea typeface="Roboto"/>
                <a:cs typeface="Roboto"/>
                <a:sym typeface="Roboto"/>
              </a:endParaRPr>
            </a:p>
          </p:txBody>
        </p:sp>
        <p:sp>
          <p:nvSpPr>
            <p:cNvPr id="362" name="Google Shape;362;p30"/>
            <p:cNvSpPr txBox="1"/>
            <p:nvPr/>
          </p:nvSpPr>
          <p:spPr>
            <a:xfrm rot="-2700000">
              <a:off x="2473968" y="2237954"/>
              <a:ext cx="2341513" cy="393293"/>
            </a:xfrm>
            <a:prstGeom prst="rect">
              <a:avLst/>
            </a:prstGeom>
            <a:noFill/>
            <a:ln>
              <a:noFill/>
            </a:ln>
          </p:spPr>
          <p:txBody>
            <a:bodyPr spcFirstLastPara="1" wrap="square" lIns="121900" tIns="121900" rIns="121900" bIns="121900" anchor="ctr" anchorCtr="0">
              <a:noAutofit/>
            </a:bodyPr>
            <a:lstStyle/>
            <a:p>
              <a:pPr>
                <a:lnSpc>
                  <a:spcPct val="115000"/>
                </a:lnSpc>
              </a:pPr>
              <a:r>
                <a:rPr lang="en-US" b="1" dirty="0">
                  <a:solidFill>
                    <a:srgbClr val="FFFFFF"/>
                  </a:solidFill>
                  <a:latin typeface="Roboto"/>
                  <a:ea typeface="Roboto"/>
                  <a:cs typeface="Roboto"/>
                  <a:sym typeface="Roboto"/>
                </a:rPr>
                <a:t>Additional specialist nurse</a:t>
              </a:r>
              <a:endParaRPr b="1" dirty="0">
                <a:solidFill>
                  <a:srgbClr val="FFFFFF"/>
                </a:solidFill>
                <a:latin typeface="Roboto"/>
                <a:ea typeface="Roboto"/>
                <a:cs typeface="Roboto"/>
                <a:sym typeface="Roboto"/>
              </a:endParaRPr>
            </a:p>
          </p:txBody>
        </p:sp>
        <p:sp>
          <p:nvSpPr>
            <p:cNvPr id="363" name="Google Shape;363;p30"/>
            <p:cNvSpPr txBox="1"/>
            <p:nvPr/>
          </p:nvSpPr>
          <p:spPr>
            <a:xfrm rot="-2700000">
              <a:off x="2939718" y="2550697"/>
              <a:ext cx="2203628" cy="507420"/>
            </a:xfrm>
            <a:prstGeom prst="rect">
              <a:avLst/>
            </a:prstGeom>
            <a:noFill/>
            <a:ln>
              <a:noFill/>
            </a:ln>
          </p:spPr>
          <p:txBody>
            <a:bodyPr spcFirstLastPara="1" wrap="square" lIns="121900" tIns="121900" rIns="121900" bIns="121900" anchor="t" anchorCtr="0">
              <a:noAutofit/>
            </a:bodyPr>
            <a:lstStyle/>
            <a:p>
              <a:pPr>
                <a:spcAft>
                  <a:spcPts val="2100"/>
                </a:spcAft>
              </a:pPr>
              <a:r>
                <a:rPr lang="en-US" dirty="0">
                  <a:solidFill>
                    <a:prstClr val="black"/>
                  </a:solidFill>
                  <a:latin typeface="Roboto"/>
                  <a:ea typeface="Roboto"/>
                  <a:cs typeface="Roboto"/>
                  <a:sym typeface="Roboto"/>
                </a:rPr>
                <a:t>Employed vascular clinical nurse specialist  to implement pathway and run nurse led clinic</a:t>
              </a:r>
              <a:endParaRPr b="1" dirty="0">
                <a:solidFill>
                  <a:prstClr val="black"/>
                </a:solidFill>
                <a:latin typeface="Roboto"/>
                <a:ea typeface="Roboto"/>
                <a:cs typeface="Roboto"/>
                <a:sym typeface="Roboto"/>
              </a:endParaRPr>
            </a:p>
          </p:txBody>
        </p:sp>
      </p:grpSp>
      <p:grpSp>
        <p:nvGrpSpPr>
          <p:cNvPr id="364" name="Google Shape;364;p30"/>
          <p:cNvGrpSpPr/>
          <p:nvPr/>
        </p:nvGrpSpPr>
        <p:grpSpPr>
          <a:xfrm>
            <a:off x="5591546" y="1677358"/>
            <a:ext cx="3634957" cy="3395915"/>
            <a:chOff x="4193764" y="1258050"/>
            <a:chExt cx="2726286" cy="2547000"/>
          </a:xfrm>
        </p:grpSpPr>
        <p:sp>
          <p:nvSpPr>
            <p:cNvPr id="365" name="Google Shape;365;p30"/>
            <p:cNvSpPr/>
            <p:nvPr/>
          </p:nvSpPr>
          <p:spPr>
            <a:xfrm rot="2700000">
              <a:off x="5186401" y="1011412"/>
              <a:ext cx="561726" cy="3040276"/>
            </a:xfrm>
            <a:prstGeom prst="roundRect">
              <a:avLst>
                <a:gd name="adj" fmla="val 50000"/>
              </a:avLst>
            </a:prstGeom>
            <a:solidFill>
              <a:srgbClr val="0D5DDF"/>
            </a:solidFill>
            <a:ln>
              <a:noFill/>
            </a:ln>
          </p:spPr>
          <p:txBody>
            <a:bodyPr spcFirstLastPara="1" wrap="square" lIns="121900" tIns="121900" rIns="121900" bIns="121900" anchor="ctr" anchorCtr="0">
              <a:noAutofit/>
            </a:bodyPr>
            <a:lstStyle/>
            <a:p>
              <a:endParaRPr>
                <a:solidFill>
                  <a:prstClr val="black"/>
                </a:solidFill>
              </a:endParaRPr>
            </a:p>
          </p:txBody>
        </p:sp>
        <p:sp>
          <p:nvSpPr>
            <p:cNvPr id="366" name="Google Shape;366;p30"/>
            <p:cNvSpPr/>
            <p:nvPr/>
          </p:nvSpPr>
          <p:spPr>
            <a:xfrm>
              <a:off x="4410780"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algn="ctr"/>
              <a:r>
                <a:rPr lang="en-US" sz="1600" b="1">
                  <a:solidFill>
                    <a:srgbClr val="0D5DDF"/>
                  </a:solidFill>
                  <a:latin typeface="Roboto"/>
                  <a:ea typeface="Roboto"/>
                  <a:cs typeface="Roboto"/>
                  <a:sym typeface="Roboto"/>
                </a:rPr>
                <a:t>3</a:t>
              </a:r>
              <a:endParaRPr sz="1600" b="1">
                <a:solidFill>
                  <a:srgbClr val="0D5DDF"/>
                </a:solidFill>
                <a:latin typeface="Roboto"/>
                <a:ea typeface="Roboto"/>
                <a:cs typeface="Roboto"/>
                <a:sym typeface="Roboto"/>
              </a:endParaRPr>
            </a:p>
          </p:txBody>
        </p:sp>
        <p:sp>
          <p:nvSpPr>
            <p:cNvPr id="367" name="Google Shape;367;p30"/>
            <p:cNvSpPr txBox="1"/>
            <p:nvPr/>
          </p:nvSpPr>
          <p:spPr>
            <a:xfrm rot="-2700000">
              <a:off x="4400124" y="2240504"/>
              <a:ext cx="2334301" cy="393293"/>
            </a:xfrm>
            <a:prstGeom prst="rect">
              <a:avLst/>
            </a:prstGeom>
            <a:noFill/>
            <a:ln>
              <a:noFill/>
            </a:ln>
          </p:spPr>
          <p:txBody>
            <a:bodyPr spcFirstLastPara="1" wrap="square" lIns="121900" tIns="121900" rIns="121900" bIns="121900" anchor="ctr" anchorCtr="0">
              <a:noAutofit/>
            </a:bodyPr>
            <a:lstStyle/>
            <a:p>
              <a:pPr>
                <a:lnSpc>
                  <a:spcPct val="115000"/>
                </a:lnSpc>
              </a:pPr>
              <a:r>
                <a:rPr lang="en-US" sz="1600" b="1" dirty="0">
                  <a:solidFill>
                    <a:srgbClr val="FFFFFF"/>
                  </a:solidFill>
                  <a:latin typeface="Roboto"/>
                  <a:ea typeface="Roboto"/>
                  <a:cs typeface="Roboto"/>
                  <a:sym typeface="Roboto"/>
                </a:rPr>
                <a:t>Stakeholder network</a:t>
              </a:r>
              <a:endParaRPr sz="1100" b="1" dirty="0">
                <a:solidFill>
                  <a:srgbClr val="FFFFFF"/>
                </a:solidFill>
                <a:latin typeface="Roboto"/>
                <a:ea typeface="Roboto"/>
                <a:cs typeface="Roboto"/>
                <a:sym typeface="Roboto"/>
              </a:endParaRPr>
            </a:p>
          </p:txBody>
        </p:sp>
        <p:sp>
          <p:nvSpPr>
            <p:cNvPr id="368" name="Google Shape;368;p30"/>
            <p:cNvSpPr txBox="1"/>
            <p:nvPr/>
          </p:nvSpPr>
          <p:spPr>
            <a:xfrm rot="-2700000">
              <a:off x="4859736" y="2550697"/>
              <a:ext cx="2203628" cy="507420"/>
            </a:xfrm>
            <a:prstGeom prst="rect">
              <a:avLst/>
            </a:prstGeom>
            <a:noFill/>
            <a:ln>
              <a:noFill/>
            </a:ln>
          </p:spPr>
          <p:txBody>
            <a:bodyPr spcFirstLastPara="1" wrap="square" lIns="121900" tIns="121900" rIns="121900" bIns="121900" anchor="t" anchorCtr="0">
              <a:noAutofit/>
            </a:bodyPr>
            <a:lstStyle/>
            <a:p>
              <a:pPr>
                <a:spcAft>
                  <a:spcPts val="2100"/>
                </a:spcAft>
              </a:pPr>
              <a:r>
                <a:rPr lang="en-US">
                  <a:solidFill>
                    <a:prstClr val="black"/>
                  </a:solidFill>
                  <a:latin typeface="Roboto"/>
                  <a:ea typeface="Roboto"/>
                  <a:cs typeface="Roboto"/>
                  <a:sym typeface="Roboto"/>
                </a:rPr>
                <a:t>Strengthened relationships with local care teams and GSTT acute specialties</a:t>
              </a:r>
              <a:endParaRPr b="1">
                <a:solidFill>
                  <a:prstClr val="black"/>
                </a:solidFill>
                <a:latin typeface="Roboto"/>
                <a:ea typeface="Roboto"/>
                <a:cs typeface="Roboto"/>
                <a:sym typeface="Roboto"/>
              </a:endParaRPr>
            </a:p>
          </p:txBody>
        </p:sp>
      </p:grpSp>
      <p:grpSp>
        <p:nvGrpSpPr>
          <p:cNvPr id="369" name="Google Shape;369;p30"/>
          <p:cNvGrpSpPr/>
          <p:nvPr/>
        </p:nvGrpSpPr>
        <p:grpSpPr>
          <a:xfrm>
            <a:off x="8338399" y="1702480"/>
            <a:ext cx="3634957" cy="3395915"/>
            <a:chOff x="6103986" y="1258050"/>
            <a:chExt cx="2726286" cy="2547000"/>
          </a:xfrm>
        </p:grpSpPr>
        <p:sp>
          <p:nvSpPr>
            <p:cNvPr id="370" name="Google Shape;370;p30"/>
            <p:cNvSpPr/>
            <p:nvPr/>
          </p:nvSpPr>
          <p:spPr>
            <a:xfrm rot="2700000">
              <a:off x="7096623" y="1011412"/>
              <a:ext cx="561726" cy="3040276"/>
            </a:xfrm>
            <a:prstGeom prst="roundRect">
              <a:avLst>
                <a:gd name="adj" fmla="val 50000"/>
              </a:avLst>
            </a:prstGeom>
            <a:solidFill>
              <a:srgbClr val="0E65F0"/>
            </a:solidFill>
            <a:ln>
              <a:noFill/>
            </a:ln>
          </p:spPr>
          <p:txBody>
            <a:bodyPr spcFirstLastPara="1" wrap="square" lIns="121900" tIns="121900" rIns="121900" bIns="121900" anchor="ctr" anchorCtr="0">
              <a:noAutofit/>
            </a:bodyPr>
            <a:lstStyle/>
            <a:p>
              <a:endParaRPr>
                <a:solidFill>
                  <a:prstClr val="black"/>
                </a:solidFill>
              </a:endParaRPr>
            </a:p>
          </p:txBody>
        </p:sp>
        <p:sp>
          <p:nvSpPr>
            <p:cNvPr id="371" name="Google Shape;371;p30"/>
            <p:cNvSpPr/>
            <p:nvPr/>
          </p:nvSpPr>
          <p:spPr>
            <a:xfrm>
              <a:off x="632100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r>
                <a:rPr lang="en-US" sz="1600" b="1">
                  <a:solidFill>
                    <a:srgbClr val="0E65F0"/>
                  </a:solidFill>
                  <a:latin typeface="Roboto"/>
                  <a:ea typeface="Roboto"/>
                  <a:cs typeface="Roboto"/>
                  <a:sym typeface="Roboto"/>
                </a:rPr>
                <a:t>4</a:t>
              </a:r>
              <a:endParaRPr sz="1600" b="1">
                <a:solidFill>
                  <a:srgbClr val="0E65F0"/>
                </a:solidFill>
                <a:latin typeface="Roboto"/>
                <a:ea typeface="Roboto"/>
                <a:cs typeface="Roboto"/>
                <a:sym typeface="Roboto"/>
              </a:endParaRPr>
            </a:p>
          </p:txBody>
        </p:sp>
        <p:sp>
          <p:nvSpPr>
            <p:cNvPr id="372" name="Google Shape;372;p30"/>
            <p:cNvSpPr txBox="1"/>
            <p:nvPr/>
          </p:nvSpPr>
          <p:spPr>
            <a:xfrm rot="-2700000">
              <a:off x="6306241" y="2238854"/>
              <a:ext cx="2338968" cy="393293"/>
            </a:xfrm>
            <a:prstGeom prst="rect">
              <a:avLst/>
            </a:prstGeom>
            <a:noFill/>
            <a:ln>
              <a:noFill/>
            </a:ln>
          </p:spPr>
          <p:txBody>
            <a:bodyPr spcFirstLastPara="1" wrap="square" lIns="121900" tIns="121900" rIns="121900" bIns="121900" anchor="ctr" anchorCtr="0">
              <a:noAutofit/>
            </a:bodyPr>
            <a:lstStyle/>
            <a:p>
              <a:pPr>
                <a:lnSpc>
                  <a:spcPct val="115000"/>
                </a:lnSpc>
              </a:pPr>
              <a:r>
                <a:rPr lang="en-US" sz="1600" b="1" dirty="0">
                  <a:solidFill>
                    <a:srgbClr val="FFFFFF"/>
                  </a:solidFill>
                  <a:latin typeface="Roboto"/>
                  <a:ea typeface="Roboto"/>
                  <a:cs typeface="Roboto"/>
                  <a:sym typeface="Roboto"/>
                </a:rPr>
                <a:t>Collect and </a:t>
              </a:r>
              <a:r>
                <a:rPr lang="en-US" sz="1600" b="1" dirty="0" err="1">
                  <a:solidFill>
                    <a:srgbClr val="FFFFFF"/>
                  </a:solidFill>
                  <a:latin typeface="Roboto"/>
                  <a:ea typeface="Roboto"/>
                  <a:cs typeface="Roboto"/>
                  <a:sym typeface="Roboto"/>
                </a:rPr>
                <a:t>analyse</a:t>
              </a:r>
              <a:r>
                <a:rPr lang="en-US" sz="1600" b="1" dirty="0">
                  <a:solidFill>
                    <a:srgbClr val="FFFFFF"/>
                  </a:solidFill>
                  <a:latin typeface="Roboto"/>
                  <a:ea typeface="Roboto"/>
                  <a:cs typeface="Roboto"/>
                  <a:sym typeface="Roboto"/>
                </a:rPr>
                <a:t> data</a:t>
              </a:r>
              <a:endParaRPr sz="1100" b="1" dirty="0">
                <a:solidFill>
                  <a:srgbClr val="FFFFFF"/>
                </a:solidFill>
                <a:latin typeface="Roboto"/>
                <a:ea typeface="Roboto"/>
                <a:cs typeface="Roboto"/>
                <a:sym typeface="Roboto"/>
              </a:endParaRPr>
            </a:p>
          </p:txBody>
        </p:sp>
        <p:sp>
          <p:nvSpPr>
            <p:cNvPr id="373" name="Google Shape;373;p30"/>
            <p:cNvSpPr txBox="1"/>
            <p:nvPr/>
          </p:nvSpPr>
          <p:spPr>
            <a:xfrm rot="-2700000">
              <a:off x="6769958" y="2550697"/>
              <a:ext cx="2203628" cy="507420"/>
            </a:xfrm>
            <a:prstGeom prst="rect">
              <a:avLst/>
            </a:prstGeom>
            <a:noFill/>
            <a:ln>
              <a:noFill/>
            </a:ln>
          </p:spPr>
          <p:txBody>
            <a:bodyPr spcFirstLastPara="1" wrap="square" lIns="121900" tIns="121900" rIns="121900" bIns="121900" anchor="t" anchorCtr="0">
              <a:noAutofit/>
            </a:bodyPr>
            <a:lstStyle/>
            <a:p>
              <a:pPr>
                <a:spcAft>
                  <a:spcPts val="2100"/>
                </a:spcAft>
              </a:pPr>
              <a:r>
                <a:rPr lang="en-US" dirty="0">
                  <a:solidFill>
                    <a:prstClr val="black"/>
                  </a:solidFill>
                  <a:latin typeface="Roboto"/>
                  <a:ea typeface="Roboto"/>
                  <a:cs typeface="Roboto"/>
                  <a:sym typeface="Roboto"/>
                </a:rPr>
                <a:t>Tracked patients along the pathway, with assistance of remote patient monitoring app, monitor healing rates and </a:t>
              </a:r>
              <a:r>
                <a:rPr lang="en-US" dirty="0" err="1">
                  <a:solidFill>
                    <a:prstClr val="black"/>
                  </a:solidFill>
                  <a:latin typeface="Roboto"/>
                  <a:ea typeface="Roboto"/>
                  <a:cs typeface="Roboto"/>
                  <a:sym typeface="Roboto"/>
                </a:rPr>
                <a:t>QoL</a:t>
              </a:r>
              <a:r>
                <a:rPr lang="en-US" dirty="0">
                  <a:solidFill>
                    <a:prstClr val="black"/>
                  </a:solidFill>
                  <a:latin typeface="Roboto"/>
                  <a:ea typeface="Roboto"/>
                  <a:cs typeface="Roboto"/>
                  <a:sym typeface="Roboto"/>
                </a:rPr>
                <a:t>.</a:t>
              </a:r>
              <a:endParaRPr b="1" dirty="0">
                <a:solidFill>
                  <a:prstClr val="black"/>
                </a:solidFill>
                <a:latin typeface="Roboto"/>
                <a:ea typeface="Roboto"/>
                <a:cs typeface="Roboto"/>
                <a:sym typeface="Roboto"/>
              </a:endParaRPr>
            </a:p>
          </p:txBody>
        </p:sp>
      </p:grpSp>
    </p:spTree>
    <p:extLst>
      <p:ext uri="{BB962C8B-B14F-4D97-AF65-F5344CB8AC3E}">
        <p14:creationId xmlns:p14="http://schemas.microsoft.com/office/powerpoint/2010/main" val="360337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algn="ctr"/>
            <a:endParaRPr>
              <a:solidFill>
                <a:prstClr val="white"/>
              </a:solidFill>
              <a:ea typeface="Trebuchet MS"/>
              <a:cs typeface="Trebuchet MS"/>
              <a:sym typeface="Trebuchet MS"/>
            </a:endParaRPr>
          </a:p>
        </p:txBody>
      </p:sp>
      <p:sp>
        <p:nvSpPr>
          <p:cNvPr id="379" name="Google Shape;379;p31"/>
          <p:cNvSpPr txBox="1">
            <a:spLocks noGrp="1"/>
          </p:cNvSpPr>
          <p:nvPr>
            <p:ph type="title"/>
          </p:nvPr>
        </p:nvSpPr>
        <p:spPr>
          <a:xfrm>
            <a:off x="1415627" y="282400"/>
            <a:ext cx="8596800" cy="132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a:t>Challenges to LUPA</a:t>
            </a:r>
            <a:endParaRPr/>
          </a:p>
        </p:txBody>
      </p:sp>
      <p:sp>
        <p:nvSpPr>
          <p:cNvPr id="380" name="Google Shape;380;p31"/>
          <p:cNvSpPr/>
          <p:nvPr/>
        </p:nvSpPr>
        <p:spPr>
          <a:xfrm rot="10800000">
            <a:off x="-104" y="54"/>
            <a:ext cx="842700" cy="5666100"/>
          </a:xfrm>
          <a:prstGeom prst="triangle">
            <a:avLst>
              <a:gd name="adj" fmla="val 100000"/>
            </a:avLst>
          </a:prstGeom>
          <a:solidFill>
            <a:schemeClr val="accent1">
              <a:alpha val="84710"/>
            </a:schemeClr>
          </a:solidFill>
          <a:ln>
            <a:noFill/>
          </a:ln>
        </p:spPr>
        <p:txBody>
          <a:bodyPr spcFirstLastPara="1" wrap="square" lIns="91425" tIns="91425" rIns="91425" bIns="91425" anchor="ctr" anchorCtr="0">
            <a:noAutofit/>
          </a:bodyPr>
          <a:lstStyle/>
          <a:p>
            <a:endParaRPr>
              <a:solidFill>
                <a:prstClr val="black"/>
              </a:solidFill>
            </a:endParaRPr>
          </a:p>
        </p:txBody>
      </p:sp>
      <p:sp>
        <p:nvSpPr>
          <p:cNvPr id="381" name="Google Shape;381;p31"/>
          <p:cNvSpPr/>
          <p:nvPr/>
        </p:nvSpPr>
        <p:spPr>
          <a:xfrm flipH="1">
            <a:off x="11743200" y="4013200"/>
            <a:ext cx="448800" cy="2844900"/>
          </a:xfrm>
          <a:prstGeom prst="triangle">
            <a:avLst>
              <a:gd name="adj" fmla="val 0"/>
            </a:avLst>
          </a:prstGeom>
          <a:solidFill>
            <a:schemeClr val="accent1">
              <a:alpha val="84710"/>
            </a:schemeClr>
          </a:solidFill>
          <a:ln>
            <a:noFill/>
          </a:ln>
        </p:spPr>
        <p:txBody>
          <a:bodyPr spcFirstLastPara="1" wrap="square" lIns="91425" tIns="91425" rIns="91425" bIns="91425" anchor="ctr" anchorCtr="0">
            <a:noAutofit/>
          </a:bodyPr>
          <a:lstStyle/>
          <a:p>
            <a:endParaRPr>
              <a:solidFill>
                <a:prstClr val="black"/>
              </a:solidFill>
            </a:endParaRPr>
          </a:p>
        </p:txBody>
      </p:sp>
      <p:pic>
        <p:nvPicPr>
          <p:cNvPr id="382" name="Google Shape;382;p31"/>
          <p:cNvPicPr preferRelativeResize="0"/>
          <p:nvPr/>
        </p:nvPicPr>
        <p:blipFill rotWithShape="1">
          <a:blip r:embed="rId3">
            <a:alphaModFix/>
          </a:blip>
          <a:srcRect/>
          <a:stretch/>
        </p:blipFill>
        <p:spPr>
          <a:xfrm>
            <a:off x="10940891" y="5562600"/>
            <a:ext cx="1172105" cy="1172105"/>
          </a:xfrm>
          <a:prstGeom prst="rect">
            <a:avLst/>
          </a:prstGeom>
          <a:noFill/>
          <a:ln>
            <a:noFill/>
          </a:ln>
        </p:spPr>
      </p:pic>
      <p:cxnSp>
        <p:nvCxnSpPr>
          <p:cNvPr id="383" name="Google Shape;383;p31"/>
          <p:cNvCxnSpPr>
            <a:stCxn id="384" idx="2"/>
            <a:endCxn id="385" idx="1"/>
          </p:cNvCxnSpPr>
          <p:nvPr/>
        </p:nvCxnSpPr>
        <p:spPr>
          <a:xfrm>
            <a:off x="2540288" y="3944580"/>
            <a:ext cx="956100" cy="1406100"/>
          </a:xfrm>
          <a:prstGeom prst="bentConnector3">
            <a:avLst>
              <a:gd name="adj1" fmla="val 49995"/>
            </a:avLst>
          </a:prstGeom>
          <a:noFill/>
          <a:ln w="9525" cap="flat" cmpd="sng">
            <a:solidFill>
              <a:srgbClr val="C2C2C2"/>
            </a:solidFill>
            <a:prstDash val="solid"/>
            <a:round/>
            <a:headEnd type="none" w="sm" len="sm"/>
            <a:tailEnd type="none" w="sm" len="sm"/>
          </a:ln>
        </p:spPr>
      </p:cxnSp>
      <p:cxnSp>
        <p:nvCxnSpPr>
          <p:cNvPr id="386" name="Google Shape;386;p31"/>
          <p:cNvCxnSpPr>
            <a:stCxn id="384" idx="2"/>
            <a:endCxn id="387" idx="1"/>
          </p:cNvCxnSpPr>
          <p:nvPr/>
        </p:nvCxnSpPr>
        <p:spPr>
          <a:xfrm rot="10800000" flipH="1">
            <a:off x="2540288" y="2581080"/>
            <a:ext cx="956100" cy="1363500"/>
          </a:xfrm>
          <a:prstGeom prst="bentConnector3">
            <a:avLst>
              <a:gd name="adj1" fmla="val 49995"/>
            </a:avLst>
          </a:prstGeom>
          <a:noFill/>
          <a:ln w="9525" cap="flat" cmpd="sng">
            <a:solidFill>
              <a:srgbClr val="C2C2C2"/>
            </a:solidFill>
            <a:prstDash val="solid"/>
            <a:round/>
            <a:headEnd type="none" w="sm" len="sm"/>
            <a:tailEnd type="none" w="sm" len="sm"/>
          </a:ln>
        </p:spPr>
      </p:cxnSp>
      <p:sp>
        <p:nvSpPr>
          <p:cNvPr id="384" name="Google Shape;384;p31"/>
          <p:cNvSpPr/>
          <p:nvPr/>
        </p:nvSpPr>
        <p:spPr>
          <a:xfrm rot="-5400000">
            <a:off x="-437212" y="3433680"/>
            <a:ext cx="4933200" cy="1021800"/>
          </a:xfrm>
          <a:prstGeom prst="roundRect">
            <a:avLst>
              <a:gd name="adj" fmla="val 16667"/>
            </a:avLst>
          </a:prstGeom>
          <a:solidFill>
            <a:srgbClr val="840D35"/>
          </a:solidFill>
          <a:ln w="9525" cap="flat" cmpd="sng">
            <a:solidFill>
              <a:srgbClr val="840D35"/>
            </a:solidFill>
            <a:prstDash val="solid"/>
            <a:round/>
            <a:headEnd type="none" w="sm" len="sm"/>
            <a:tailEnd type="none" w="sm" len="sm"/>
          </a:ln>
        </p:spPr>
        <p:txBody>
          <a:bodyPr spcFirstLastPara="1" wrap="square" lIns="121900" tIns="121900" rIns="121900" bIns="121900" anchor="ctr" anchorCtr="0">
            <a:noAutofit/>
          </a:bodyPr>
          <a:lstStyle/>
          <a:p>
            <a:pPr algn="ctr"/>
            <a:r>
              <a:rPr lang="en-US" sz="2000">
                <a:solidFill>
                  <a:srgbClr val="FFFFFF"/>
                </a:solidFill>
                <a:latin typeface="Roboto"/>
                <a:ea typeface="Roboto"/>
                <a:cs typeface="Roboto"/>
                <a:sym typeface="Roboto"/>
              </a:rPr>
              <a:t>Key challenges</a:t>
            </a:r>
            <a:endParaRPr sz="2000">
              <a:solidFill>
                <a:srgbClr val="FFFFFF"/>
              </a:solidFill>
              <a:latin typeface="Roboto"/>
              <a:ea typeface="Roboto"/>
              <a:cs typeface="Roboto"/>
              <a:sym typeface="Roboto"/>
            </a:endParaRPr>
          </a:p>
        </p:txBody>
      </p:sp>
      <p:sp>
        <p:nvSpPr>
          <p:cNvPr id="387" name="Google Shape;387;p31"/>
          <p:cNvSpPr/>
          <p:nvPr/>
        </p:nvSpPr>
        <p:spPr>
          <a:xfrm>
            <a:off x="3496377" y="2181239"/>
            <a:ext cx="3170100" cy="799800"/>
          </a:xfrm>
          <a:prstGeom prst="roundRect">
            <a:avLst>
              <a:gd name="adj" fmla="val 16667"/>
            </a:avLst>
          </a:prstGeom>
          <a:solidFill>
            <a:srgbClr val="B61249"/>
          </a:solidFill>
          <a:ln w="9525" cap="flat" cmpd="sng">
            <a:solidFill>
              <a:srgbClr val="B61249"/>
            </a:solidFill>
            <a:prstDash val="solid"/>
            <a:round/>
            <a:headEnd type="none" w="sm" len="sm"/>
            <a:tailEnd type="none" w="sm" len="sm"/>
          </a:ln>
        </p:spPr>
        <p:txBody>
          <a:bodyPr spcFirstLastPara="1" wrap="square" lIns="121900" tIns="121900" rIns="121900" bIns="121900" anchor="ctr" anchorCtr="0">
            <a:noAutofit/>
          </a:bodyPr>
          <a:lstStyle/>
          <a:p>
            <a:pPr algn="ctr"/>
            <a:r>
              <a:rPr lang="en-US" sz="2400">
                <a:solidFill>
                  <a:srgbClr val="FFFFFF"/>
                </a:solidFill>
                <a:latin typeface="Roboto"/>
                <a:ea typeface="Roboto"/>
                <a:cs typeface="Roboto"/>
                <a:sym typeface="Roboto"/>
              </a:rPr>
              <a:t>Capacity</a:t>
            </a:r>
            <a:endParaRPr sz="2400">
              <a:solidFill>
                <a:srgbClr val="FFFFFF"/>
              </a:solidFill>
              <a:latin typeface="Roboto"/>
              <a:ea typeface="Roboto"/>
              <a:cs typeface="Roboto"/>
              <a:sym typeface="Roboto"/>
            </a:endParaRPr>
          </a:p>
        </p:txBody>
      </p:sp>
      <p:sp>
        <p:nvSpPr>
          <p:cNvPr id="385" name="Google Shape;385;p31"/>
          <p:cNvSpPr/>
          <p:nvPr/>
        </p:nvSpPr>
        <p:spPr>
          <a:xfrm>
            <a:off x="3496377" y="4950693"/>
            <a:ext cx="3170100" cy="799800"/>
          </a:xfrm>
          <a:prstGeom prst="roundRect">
            <a:avLst>
              <a:gd name="adj" fmla="val 16667"/>
            </a:avLst>
          </a:prstGeom>
          <a:solidFill>
            <a:srgbClr val="B61249"/>
          </a:solidFill>
          <a:ln w="9525" cap="flat" cmpd="sng">
            <a:solidFill>
              <a:srgbClr val="B61249"/>
            </a:solidFill>
            <a:prstDash val="solid"/>
            <a:round/>
            <a:headEnd type="none" w="sm" len="sm"/>
            <a:tailEnd type="none" w="sm" len="sm"/>
          </a:ln>
        </p:spPr>
        <p:txBody>
          <a:bodyPr spcFirstLastPara="1" wrap="square" lIns="121900" tIns="121900" rIns="121900" bIns="121900" anchor="ctr" anchorCtr="0">
            <a:noAutofit/>
          </a:bodyPr>
          <a:lstStyle/>
          <a:p>
            <a:pPr algn="ctr"/>
            <a:r>
              <a:rPr lang="en-US" sz="2400">
                <a:solidFill>
                  <a:srgbClr val="FFFFFF"/>
                </a:solidFill>
                <a:latin typeface="Roboto"/>
                <a:ea typeface="Roboto"/>
                <a:cs typeface="Roboto"/>
                <a:sym typeface="Roboto"/>
              </a:rPr>
              <a:t>Technology</a:t>
            </a:r>
            <a:endParaRPr sz="2400">
              <a:solidFill>
                <a:srgbClr val="FFFFFF"/>
              </a:solidFill>
              <a:latin typeface="Roboto"/>
              <a:ea typeface="Roboto"/>
              <a:cs typeface="Roboto"/>
              <a:sym typeface="Roboto"/>
            </a:endParaRPr>
          </a:p>
        </p:txBody>
      </p:sp>
      <p:sp>
        <p:nvSpPr>
          <p:cNvPr id="388" name="Google Shape;388;p31"/>
          <p:cNvSpPr/>
          <p:nvPr/>
        </p:nvSpPr>
        <p:spPr>
          <a:xfrm>
            <a:off x="7503402" y="445100"/>
            <a:ext cx="3170100" cy="7998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algn="ctr"/>
            <a:r>
              <a:rPr lang="en-US" sz="1500">
                <a:solidFill>
                  <a:srgbClr val="FFFFFF"/>
                </a:solidFill>
                <a:latin typeface="Roboto"/>
                <a:ea typeface="Roboto"/>
                <a:cs typeface="Roboto"/>
                <a:sym typeface="Roboto"/>
              </a:rPr>
              <a:t>Outpatient clinics</a:t>
            </a:r>
            <a:endParaRPr sz="1500">
              <a:solidFill>
                <a:srgbClr val="FFFFFF"/>
              </a:solidFill>
              <a:latin typeface="Roboto"/>
              <a:ea typeface="Roboto"/>
              <a:cs typeface="Roboto"/>
              <a:sym typeface="Roboto"/>
            </a:endParaRPr>
          </a:p>
        </p:txBody>
      </p:sp>
      <p:sp>
        <p:nvSpPr>
          <p:cNvPr id="389" name="Google Shape;389;p31"/>
          <p:cNvSpPr/>
          <p:nvPr/>
        </p:nvSpPr>
        <p:spPr>
          <a:xfrm>
            <a:off x="7503402" y="2855968"/>
            <a:ext cx="3170100" cy="7998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algn="ctr"/>
            <a:r>
              <a:rPr lang="en-US" sz="1500">
                <a:solidFill>
                  <a:srgbClr val="FFFFFF"/>
                </a:solidFill>
                <a:latin typeface="Roboto"/>
                <a:ea typeface="Roboto"/>
                <a:cs typeface="Roboto"/>
                <a:sym typeface="Roboto"/>
              </a:rPr>
              <a:t>Theatre</a:t>
            </a:r>
            <a:endParaRPr sz="1500">
              <a:solidFill>
                <a:srgbClr val="FFFFFF"/>
              </a:solidFill>
              <a:latin typeface="Roboto"/>
              <a:ea typeface="Roboto"/>
              <a:cs typeface="Roboto"/>
              <a:sym typeface="Roboto"/>
            </a:endParaRPr>
          </a:p>
        </p:txBody>
      </p:sp>
      <p:sp>
        <p:nvSpPr>
          <p:cNvPr id="390" name="Google Shape;390;p31"/>
          <p:cNvSpPr/>
          <p:nvPr/>
        </p:nvSpPr>
        <p:spPr>
          <a:xfrm>
            <a:off x="7503402" y="4233694"/>
            <a:ext cx="3170100" cy="7998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algn="ctr"/>
            <a:r>
              <a:rPr lang="en-US" sz="1500">
                <a:solidFill>
                  <a:srgbClr val="FFFFFF"/>
                </a:solidFill>
                <a:latin typeface="Roboto"/>
                <a:ea typeface="Roboto"/>
                <a:cs typeface="Roboto"/>
                <a:sym typeface="Roboto"/>
              </a:rPr>
              <a:t>Electronic patient records</a:t>
            </a:r>
            <a:endParaRPr sz="1500">
              <a:solidFill>
                <a:srgbClr val="FFFFFF"/>
              </a:solidFill>
              <a:latin typeface="Roboto"/>
              <a:ea typeface="Roboto"/>
              <a:cs typeface="Roboto"/>
              <a:sym typeface="Roboto"/>
            </a:endParaRPr>
          </a:p>
        </p:txBody>
      </p:sp>
      <p:sp>
        <p:nvSpPr>
          <p:cNvPr id="391" name="Google Shape;391;p31"/>
          <p:cNvSpPr/>
          <p:nvPr/>
        </p:nvSpPr>
        <p:spPr>
          <a:xfrm>
            <a:off x="7503402" y="5613094"/>
            <a:ext cx="3170100" cy="7998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algn="ctr"/>
            <a:r>
              <a:rPr lang="en-US" sz="1500">
                <a:solidFill>
                  <a:srgbClr val="FFFFFF"/>
                </a:solidFill>
                <a:latin typeface="Roboto"/>
                <a:ea typeface="Roboto"/>
                <a:cs typeface="Roboto"/>
                <a:sym typeface="Roboto"/>
              </a:rPr>
              <a:t>Medopad remote patient monitoring</a:t>
            </a:r>
            <a:endParaRPr sz="1500">
              <a:solidFill>
                <a:srgbClr val="FFFFFF"/>
              </a:solidFill>
              <a:latin typeface="Roboto"/>
              <a:ea typeface="Roboto"/>
              <a:cs typeface="Roboto"/>
              <a:sym typeface="Roboto"/>
            </a:endParaRPr>
          </a:p>
        </p:txBody>
      </p:sp>
      <p:cxnSp>
        <p:nvCxnSpPr>
          <p:cNvPr id="392" name="Google Shape;392;p31"/>
          <p:cNvCxnSpPr>
            <a:stCxn id="387" idx="3"/>
            <a:endCxn id="388" idx="1"/>
          </p:cNvCxnSpPr>
          <p:nvPr/>
        </p:nvCxnSpPr>
        <p:spPr>
          <a:xfrm rot="10800000" flipH="1">
            <a:off x="6666477" y="845039"/>
            <a:ext cx="837000" cy="1736100"/>
          </a:xfrm>
          <a:prstGeom prst="bentConnector3">
            <a:avLst>
              <a:gd name="adj1" fmla="val 49993"/>
            </a:avLst>
          </a:prstGeom>
          <a:noFill/>
          <a:ln w="9525" cap="flat" cmpd="sng">
            <a:solidFill>
              <a:srgbClr val="C2C2C2"/>
            </a:solidFill>
            <a:prstDash val="solid"/>
            <a:round/>
            <a:headEnd type="none" w="sm" len="sm"/>
            <a:tailEnd type="none" w="sm" len="sm"/>
          </a:ln>
        </p:spPr>
      </p:cxnSp>
      <p:cxnSp>
        <p:nvCxnSpPr>
          <p:cNvPr id="393" name="Google Shape;393;p31"/>
          <p:cNvCxnSpPr>
            <a:stCxn id="387" idx="3"/>
            <a:endCxn id="389" idx="1"/>
          </p:cNvCxnSpPr>
          <p:nvPr/>
        </p:nvCxnSpPr>
        <p:spPr>
          <a:xfrm>
            <a:off x="6666477" y="2581139"/>
            <a:ext cx="837000" cy="674700"/>
          </a:xfrm>
          <a:prstGeom prst="bentConnector3">
            <a:avLst>
              <a:gd name="adj1" fmla="val 49993"/>
            </a:avLst>
          </a:prstGeom>
          <a:noFill/>
          <a:ln w="9525" cap="flat" cmpd="sng">
            <a:solidFill>
              <a:srgbClr val="C2C2C2"/>
            </a:solidFill>
            <a:prstDash val="solid"/>
            <a:round/>
            <a:headEnd type="none" w="sm" len="sm"/>
            <a:tailEnd type="none" w="sm" len="sm"/>
          </a:ln>
        </p:spPr>
      </p:cxnSp>
      <p:cxnSp>
        <p:nvCxnSpPr>
          <p:cNvPr id="394" name="Google Shape;394;p31"/>
          <p:cNvCxnSpPr>
            <a:stCxn id="390" idx="1"/>
            <a:endCxn id="385" idx="3"/>
          </p:cNvCxnSpPr>
          <p:nvPr/>
        </p:nvCxnSpPr>
        <p:spPr>
          <a:xfrm flipH="1">
            <a:off x="6666402" y="4633594"/>
            <a:ext cx="837000" cy="717000"/>
          </a:xfrm>
          <a:prstGeom prst="bentConnector3">
            <a:avLst>
              <a:gd name="adj1" fmla="val 49993"/>
            </a:avLst>
          </a:prstGeom>
          <a:noFill/>
          <a:ln w="9525" cap="flat" cmpd="sng">
            <a:solidFill>
              <a:srgbClr val="C2C2C2"/>
            </a:solidFill>
            <a:prstDash val="solid"/>
            <a:round/>
            <a:headEnd type="none" w="sm" len="sm"/>
            <a:tailEnd type="none" w="sm" len="sm"/>
          </a:ln>
        </p:spPr>
      </p:cxnSp>
      <p:cxnSp>
        <p:nvCxnSpPr>
          <p:cNvPr id="395" name="Google Shape;395;p31"/>
          <p:cNvCxnSpPr>
            <a:stCxn id="391" idx="1"/>
            <a:endCxn id="385" idx="3"/>
          </p:cNvCxnSpPr>
          <p:nvPr/>
        </p:nvCxnSpPr>
        <p:spPr>
          <a:xfrm rot="10800000">
            <a:off x="6666402" y="5350594"/>
            <a:ext cx="837000" cy="662400"/>
          </a:xfrm>
          <a:prstGeom prst="bentConnector3">
            <a:avLst>
              <a:gd name="adj1" fmla="val 49993"/>
            </a:avLst>
          </a:prstGeom>
          <a:noFill/>
          <a:ln w="9525" cap="flat" cmpd="sng">
            <a:solidFill>
              <a:srgbClr val="C2C2C2"/>
            </a:solidFill>
            <a:prstDash val="solid"/>
            <a:round/>
            <a:headEnd type="none" w="sm" len="sm"/>
            <a:tailEnd type="none" w="sm" len="sm"/>
          </a:ln>
        </p:spPr>
      </p:cxnSp>
      <p:sp>
        <p:nvSpPr>
          <p:cNvPr id="396" name="Google Shape;396;p31"/>
          <p:cNvSpPr/>
          <p:nvPr/>
        </p:nvSpPr>
        <p:spPr>
          <a:xfrm>
            <a:off x="7503402" y="1650534"/>
            <a:ext cx="3170100" cy="7998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algn="ctr"/>
            <a:r>
              <a:rPr lang="en-US" sz="1500">
                <a:solidFill>
                  <a:srgbClr val="FFFFFF"/>
                </a:solidFill>
                <a:latin typeface="Roboto"/>
                <a:ea typeface="Roboto"/>
                <a:cs typeface="Roboto"/>
                <a:sym typeface="Roboto"/>
              </a:rPr>
              <a:t>Ultrasonic angiology</a:t>
            </a:r>
            <a:endParaRPr sz="1500">
              <a:solidFill>
                <a:srgbClr val="FFFFFF"/>
              </a:solidFill>
              <a:latin typeface="Roboto"/>
              <a:ea typeface="Roboto"/>
              <a:cs typeface="Roboto"/>
              <a:sym typeface="Roboto"/>
            </a:endParaRPr>
          </a:p>
        </p:txBody>
      </p:sp>
      <p:cxnSp>
        <p:nvCxnSpPr>
          <p:cNvPr id="397" name="Google Shape;397;p31"/>
          <p:cNvCxnSpPr>
            <a:stCxn id="387" idx="3"/>
            <a:endCxn id="396" idx="1"/>
          </p:cNvCxnSpPr>
          <p:nvPr/>
        </p:nvCxnSpPr>
        <p:spPr>
          <a:xfrm rot="10800000" flipH="1">
            <a:off x="6666477" y="2050439"/>
            <a:ext cx="837000" cy="530700"/>
          </a:xfrm>
          <a:prstGeom prst="bentConnector3">
            <a:avLst>
              <a:gd name="adj1" fmla="val 49993"/>
            </a:avLst>
          </a:prstGeom>
          <a:noFill/>
          <a:ln w="9525" cap="flat" cmpd="sng">
            <a:solidFill>
              <a:srgbClr val="C2C2C2"/>
            </a:solidFill>
            <a:prstDash val="solid"/>
            <a:round/>
            <a:headEnd type="none" w="sm" len="sm"/>
            <a:tailEnd type="none" w="sm" len="sm"/>
          </a:ln>
        </p:spPr>
      </p:cxnSp>
    </p:spTree>
    <p:extLst>
      <p:ext uri="{BB962C8B-B14F-4D97-AF65-F5344CB8AC3E}">
        <p14:creationId xmlns:p14="http://schemas.microsoft.com/office/powerpoint/2010/main" val="5881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algn="ctr"/>
            <a:endParaRPr>
              <a:solidFill>
                <a:prstClr val="white"/>
              </a:solidFill>
              <a:ea typeface="Trebuchet MS"/>
              <a:cs typeface="Trebuchet MS"/>
              <a:sym typeface="Trebuchet MS"/>
            </a:endParaRPr>
          </a:p>
        </p:txBody>
      </p:sp>
      <p:sp>
        <p:nvSpPr>
          <p:cNvPr id="403" name="Google Shape;403;p32"/>
          <p:cNvSpPr/>
          <p:nvPr/>
        </p:nvSpPr>
        <p:spPr>
          <a:xfrm rot="10800000">
            <a:off x="-104" y="54"/>
            <a:ext cx="842700" cy="5666100"/>
          </a:xfrm>
          <a:prstGeom prst="triangle">
            <a:avLst>
              <a:gd name="adj" fmla="val 100000"/>
            </a:avLst>
          </a:prstGeom>
          <a:solidFill>
            <a:schemeClr val="accent1">
              <a:alpha val="84710"/>
            </a:schemeClr>
          </a:solidFill>
          <a:ln>
            <a:noFill/>
          </a:ln>
        </p:spPr>
        <p:txBody>
          <a:bodyPr spcFirstLastPara="1" wrap="square" lIns="91425" tIns="91425" rIns="91425" bIns="91425" anchor="ctr" anchorCtr="0">
            <a:noAutofit/>
          </a:bodyPr>
          <a:lstStyle/>
          <a:p>
            <a:endParaRPr>
              <a:solidFill>
                <a:prstClr val="black"/>
              </a:solidFill>
            </a:endParaRPr>
          </a:p>
        </p:txBody>
      </p:sp>
      <p:sp>
        <p:nvSpPr>
          <p:cNvPr id="404" name="Google Shape;404;p32"/>
          <p:cNvSpPr/>
          <p:nvPr/>
        </p:nvSpPr>
        <p:spPr>
          <a:xfrm flipH="1">
            <a:off x="11743200" y="4013200"/>
            <a:ext cx="448800" cy="2844900"/>
          </a:xfrm>
          <a:prstGeom prst="triangle">
            <a:avLst>
              <a:gd name="adj" fmla="val 0"/>
            </a:avLst>
          </a:prstGeom>
          <a:solidFill>
            <a:schemeClr val="accent1">
              <a:alpha val="84710"/>
            </a:schemeClr>
          </a:solidFill>
          <a:ln>
            <a:noFill/>
          </a:ln>
        </p:spPr>
        <p:txBody>
          <a:bodyPr spcFirstLastPara="1" wrap="square" lIns="91425" tIns="91425" rIns="91425" bIns="91425" anchor="ctr" anchorCtr="0">
            <a:noAutofit/>
          </a:bodyPr>
          <a:lstStyle/>
          <a:p>
            <a:endParaRPr>
              <a:solidFill>
                <a:prstClr val="black"/>
              </a:solidFill>
            </a:endParaRPr>
          </a:p>
        </p:txBody>
      </p:sp>
      <p:pic>
        <p:nvPicPr>
          <p:cNvPr id="405" name="Google Shape;405;p32"/>
          <p:cNvPicPr preferRelativeResize="0"/>
          <p:nvPr/>
        </p:nvPicPr>
        <p:blipFill rotWithShape="1">
          <a:blip r:embed="rId3">
            <a:alphaModFix/>
          </a:blip>
          <a:srcRect/>
          <a:stretch/>
        </p:blipFill>
        <p:spPr>
          <a:xfrm>
            <a:off x="10940891" y="5562600"/>
            <a:ext cx="1172105" cy="1172105"/>
          </a:xfrm>
          <a:prstGeom prst="rect">
            <a:avLst/>
          </a:prstGeom>
          <a:noFill/>
          <a:ln>
            <a:noFill/>
          </a:ln>
        </p:spPr>
      </p:pic>
      <p:sp>
        <p:nvSpPr>
          <p:cNvPr id="406" name="Google Shape;406;p32"/>
          <p:cNvSpPr txBox="1"/>
          <p:nvPr/>
        </p:nvSpPr>
        <p:spPr>
          <a:xfrm>
            <a:off x="2534313" y="1135570"/>
            <a:ext cx="6336600" cy="1247100"/>
          </a:xfrm>
          <a:prstGeom prst="rect">
            <a:avLst/>
          </a:prstGeom>
          <a:noFill/>
          <a:ln>
            <a:noFill/>
          </a:ln>
        </p:spPr>
        <p:txBody>
          <a:bodyPr spcFirstLastPara="1" wrap="square" lIns="91425" tIns="45700" rIns="91425" bIns="45700" anchor="t" anchorCtr="0">
            <a:noAutofit/>
          </a:bodyPr>
          <a:lstStyle/>
          <a:p>
            <a:pPr>
              <a:lnSpc>
                <a:spcPct val="115000"/>
              </a:lnSpc>
            </a:pPr>
            <a:endParaRPr sz="2000">
              <a:solidFill>
                <a:srgbClr val="FFFFFF"/>
              </a:solidFill>
              <a:latin typeface="Calibri"/>
              <a:ea typeface="Calibri"/>
              <a:cs typeface="Calibri"/>
              <a:sym typeface="Calibri"/>
            </a:endParaRPr>
          </a:p>
          <a:p>
            <a:pPr>
              <a:lnSpc>
                <a:spcPct val="115000"/>
              </a:lnSpc>
              <a:spcBef>
                <a:spcPts val="1600"/>
              </a:spcBef>
            </a:pPr>
            <a:endParaRPr>
              <a:solidFill>
                <a:srgbClr val="000000"/>
              </a:solidFill>
              <a:latin typeface="Times New Roman"/>
              <a:ea typeface="Times New Roman"/>
              <a:cs typeface="Times New Roman"/>
              <a:sym typeface="Times New Roman"/>
            </a:endParaRPr>
          </a:p>
          <a:p>
            <a:endParaRPr>
              <a:solidFill>
                <a:srgbClr val="000000"/>
              </a:solidFill>
              <a:latin typeface="Times New Roman"/>
              <a:ea typeface="Times New Roman"/>
              <a:cs typeface="Times New Roman"/>
              <a:sym typeface="Times New Roman"/>
            </a:endParaRPr>
          </a:p>
        </p:txBody>
      </p:sp>
      <p:sp>
        <p:nvSpPr>
          <p:cNvPr id="407" name="Google Shape;407;p32"/>
          <p:cNvSpPr txBox="1">
            <a:spLocks noGrp="1"/>
          </p:cNvSpPr>
          <p:nvPr>
            <p:ph type="title"/>
          </p:nvPr>
        </p:nvSpPr>
        <p:spPr>
          <a:xfrm>
            <a:off x="1834584" y="7205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Goals</a:t>
            </a:r>
            <a:endParaRPr/>
          </a:p>
        </p:txBody>
      </p:sp>
      <p:sp>
        <p:nvSpPr>
          <p:cNvPr id="408" name="Google Shape;408;p32"/>
          <p:cNvSpPr txBox="1"/>
          <p:nvPr/>
        </p:nvSpPr>
        <p:spPr>
          <a:xfrm>
            <a:off x="-544575" y="481625"/>
            <a:ext cx="5334000" cy="2213400"/>
          </a:xfrm>
          <a:prstGeom prst="rect">
            <a:avLst/>
          </a:prstGeom>
          <a:noFill/>
          <a:ln>
            <a:noFill/>
          </a:ln>
        </p:spPr>
        <p:txBody>
          <a:bodyPr spcFirstLastPara="1" wrap="square" lIns="91425" tIns="91425" rIns="91425" bIns="91425" anchor="t" anchorCtr="0">
            <a:noAutofit/>
          </a:bodyPr>
          <a:lstStyle/>
          <a:p>
            <a:endParaRPr>
              <a:solidFill>
                <a:prstClr val="black"/>
              </a:solidFill>
              <a:ea typeface="Trebuchet MS"/>
              <a:cs typeface="Trebuchet MS"/>
              <a:sym typeface="Trebuchet MS"/>
            </a:endParaRPr>
          </a:p>
        </p:txBody>
      </p:sp>
      <p:sp>
        <p:nvSpPr>
          <p:cNvPr id="409" name="Google Shape;409;p32"/>
          <p:cNvSpPr/>
          <p:nvPr/>
        </p:nvSpPr>
        <p:spPr>
          <a:xfrm>
            <a:off x="3761975" y="3521013"/>
            <a:ext cx="1271400" cy="1320900"/>
          </a:xfrm>
          <a:prstGeom prst="roundRect">
            <a:avLst>
              <a:gd name="adj" fmla="val 16667"/>
            </a:avLst>
          </a:prstGeom>
          <a:no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algn="ctr"/>
            <a:r>
              <a:rPr lang="en-US">
                <a:solidFill>
                  <a:prstClr val="black"/>
                </a:solidFill>
                <a:latin typeface="Calibri"/>
                <a:ea typeface="Calibri"/>
                <a:cs typeface="Calibri"/>
                <a:sym typeface="Calibri"/>
              </a:rPr>
              <a:t>Quality </a:t>
            </a:r>
            <a:endParaRPr>
              <a:solidFill>
                <a:prstClr val="black"/>
              </a:solidFill>
              <a:latin typeface="Calibri"/>
              <a:ea typeface="Calibri"/>
              <a:cs typeface="Calibri"/>
              <a:sym typeface="Calibri"/>
            </a:endParaRPr>
          </a:p>
          <a:p>
            <a:pPr algn="ctr"/>
            <a:r>
              <a:rPr lang="en-US">
                <a:solidFill>
                  <a:prstClr val="black"/>
                </a:solidFill>
                <a:latin typeface="Calibri"/>
                <a:ea typeface="Calibri"/>
                <a:cs typeface="Calibri"/>
                <a:sym typeface="Calibri"/>
              </a:rPr>
              <a:t>of Life</a:t>
            </a:r>
            <a:endParaRPr>
              <a:solidFill>
                <a:prstClr val="black"/>
              </a:solidFill>
              <a:latin typeface="Calibri"/>
              <a:ea typeface="Calibri"/>
              <a:cs typeface="Calibri"/>
              <a:sym typeface="Calibri"/>
            </a:endParaRPr>
          </a:p>
          <a:p>
            <a:pPr algn="ctr"/>
            <a:endParaRPr>
              <a:solidFill>
                <a:prstClr val="black"/>
              </a:solidFill>
              <a:latin typeface="Calibri"/>
              <a:ea typeface="Calibri"/>
              <a:cs typeface="Calibri"/>
              <a:sym typeface="Calibri"/>
            </a:endParaRPr>
          </a:p>
        </p:txBody>
      </p:sp>
      <p:pic>
        <p:nvPicPr>
          <p:cNvPr id="410" name="Google Shape;410;p32"/>
          <p:cNvPicPr preferRelativeResize="0"/>
          <p:nvPr/>
        </p:nvPicPr>
        <p:blipFill rotWithShape="1">
          <a:blip r:embed="rId4">
            <a:alphaModFix/>
          </a:blip>
          <a:srcRect l="13198" t="10566" r="11811" b="20643"/>
          <a:stretch/>
        </p:blipFill>
        <p:spPr>
          <a:xfrm>
            <a:off x="4123225" y="4228845"/>
            <a:ext cx="548900" cy="542256"/>
          </a:xfrm>
          <a:prstGeom prst="rect">
            <a:avLst/>
          </a:prstGeom>
          <a:noFill/>
          <a:ln>
            <a:noFill/>
          </a:ln>
        </p:spPr>
      </p:pic>
      <p:sp>
        <p:nvSpPr>
          <p:cNvPr id="411" name="Google Shape;411;p32"/>
          <p:cNvSpPr/>
          <p:nvPr/>
        </p:nvSpPr>
        <p:spPr>
          <a:xfrm>
            <a:off x="2174725" y="3522575"/>
            <a:ext cx="1271400" cy="1320900"/>
          </a:xfrm>
          <a:prstGeom prst="roundRect">
            <a:avLst>
              <a:gd name="adj" fmla="val 16667"/>
            </a:avLst>
          </a:prstGeom>
          <a:no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algn="ctr"/>
            <a:r>
              <a:rPr lang="en-US">
                <a:solidFill>
                  <a:prstClr val="black"/>
                </a:solidFill>
                <a:latin typeface="Calibri"/>
                <a:ea typeface="Calibri"/>
                <a:cs typeface="Calibri"/>
                <a:sym typeface="Calibri"/>
              </a:rPr>
              <a:t>Wound </a:t>
            </a:r>
            <a:endParaRPr>
              <a:solidFill>
                <a:prstClr val="black"/>
              </a:solidFill>
              <a:latin typeface="Calibri"/>
              <a:ea typeface="Calibri"/>
              <a:cs typeface="Calibri"/>
              <a:sym typeface="Calibri"/>
            </a:endParaRPr>
          </a:p>
          <a:p>
            <a:pPr algn="ctr"/>
            <a:r>
              <a:rPr lang="en-US">
                <a:solidFill>
                  <a:prstClr val="black"/>
                </a:solidFill>
                <a:latin typeface="Calibri"/>
                <a:ea typeface="Calibri"/>
                <a:cs typeface="Calibri"/>
                <a:sym typeface="Calibri"/>
              </a:rPr>
              <a:t>healing</a:t>
            </a:r>
            <a:endParaRPr>
              <a:solidFill>
                <a:prstClr val="black"/>
              </a:solidFill>
              <a:latin typeface="Calibri"/>
              <a:ea typeface="Calibri"/>
              <a:cs typeface="Calibri"/>
              <a:sym typeface="Calibri"/>
            </a:endParaRPr>
          </a:p>
          <a:p>
            <a:pPr algn="ctr"/>
            <a:endParaRPr>
              <a:solidFill>
                <a:prstClr val="black"/>
              </a:solidFill>
              <a:latin typeface="Calibri"/>
              <a:ea typeface="Calibri"/>
              <a:cs typeface="Calibri"/>
              <a:sym typeface="Calibri"/>
            </a:endParaRPr>
          </a:p>
        </p:txBody>
      </p:sp>
      <p:sp>
        <p:nvSpPr>
          <p:cNvPr id="412" name="Google Shape;412;p32"/>
          <p:cNvSpPr/>
          <p:nvPr/>
        </p:nvSpPr>
        <p:spPr>
          <a:xfrm>
            <a:off x="2970475" y="5055475"/>
            <a:ext cx="1271400" cy="1320900"/>
          </a:xfrm>
          <a:prstGeom prst="roundRect">
            <a:avLst>
              <a:gd name="adj" fmla="val 16667"/>
            </a:avLst>
          </a:prstGeom>
          <a:no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algn="ctr"/>
            <a:r>
              <a:rPr lang="en-US">
                <a:solidFill>
                  <a:prstClr val="black"/>
                </a:solidFill>
                <a:latin typeface="Calibri"/>
                <a:ea typeface="Calibri"/>
                <a:cs typeface="Calibri"/>
                <a:sym typeface="Calibri"/>
              </a:rPr>
              <a:t>Pain</a:t>
            </a:r>
            <a:endParaRPr>
              <a:solidFill>
                <a:prstClr val="black"/>
              </a:solidFill>
              <a:latin typeface="Calibri"/>
              <a:ea typeface="Calibri"/>
              <a:cs typeface="Calibri"/>
              <a:sym typeface="Calibri"/>
            </a:endParaRPr>
          </a:p>
          <a:p>
            <a:pPr algn="ctr"/>
            <a:endParaRPr>
              <a:solidFill>
                <a:prstClr val="black"/>
              </a:solidFill>
              <a:latin typeface="Calibri"/>
              <a:ea typeface="Calibri"/>
              <a:cs typeface="Calibri"/>
              <a:sym typeface="Calibri"/>
            </a:endParaRPr>
          </a:p>
        </p:txBody>
      </p:sp>
      <p:pic>
        <p:nvPicPr>
          <p:cNvPr id="413" name="Google Shape;413;p32"/>
          <p:cNvPicPr preferRelativeResize="0"/>
          <p:nvPr/>
        </p:nvPicPr>
        <p:blipFill>
          <a:blip r:embed="rId5">
            <a:alphaModFix/>
          </a:blip>
          <a:stretch>
            <a:fillRect/>
          </a:stretch>
        </p:blipFill>
        <p:spPr>
          <a:xfrm>
            <a:off x="3331722" y="5641475"/>
            <a:ext cx="548900" cy="548900"/>
          </a:xfrm>
          <a:prstGeom prst="rect">
            <a:avLst/>
          </a:prstGeom>
          <a:noFill/>
          <a:ln>
            <a:noFill/>
          </a:ln>
        </p:spPr>
      </p:pic>
      <p:pic>
        <p:nvPicPr>
          <p:cNvPr id="414" name="Google Shape;414;p32"/>
          <p:cNvPicPr preferRelativeResize="0"/>
          <p:nvPr/>
        </p:nvPicPr>
        <p:blipFill>
          <a:blip r:embed="rId6">
            <a:alphaModFix/>
          </a:blip>
          <a:stretch>
            <a:fillRect/>
          </a:stretch>
        </p:blipFill>
        <p:spPr>
          <a:xfrm>
            <a:off x="2535975" y="4225525"/>
            <a:ext cx="548900" cy="548900"/>
          </a:xfrm>
          <a:prstGeom prst="rect">
            <a:avLst/>
          </a:prstGeom>
          <a:noFill/>
          <a:ln>
            <a:noFill/>
          </a:ln>
        </p:spPr>
      </p:pic>
      <p:sp>
        <p:nvSpPr>
          <p:cNvPr id="415" name="Google Shape;415;p32"/>
          <p:cNvSpPr/>
          <p:nvPr/>
        </p:nvSpPr>
        <p:spPr>
          <a:xfrm>
            <a:off x="2056975" y="1744600"/>
            <a:ext cx="3333000" cy="1320900"/>
          </a:xfrm>
          <a:prstGeom prst="bevel">
            <a:avLst>
              <a:gd name="adj" fmla="val 1250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2000">
                <a:solidFill>
                  <a:prstClr val="black"/>
                </a:solidFill>
                <a:ea typeface="Trebuchet MS"/>
                <a:cs typeface="Trebuchet MS"/>
                <a:sym typeface="Trebuchet MS"/>
              </a:rPr>
              <a:t>Improve Outcomes</a:t>
            </a:r>
            <a:endParaRPr sz="2000">
              <a:solidFill>
                <a:prstClr val="black"/>
              </a:solidFill>
              <a:ea typeface="Trebuchet MS"/>
              <a:cs typeface="Trebuchet MS"/>
              <a:sym typeface="Trebuchet MS"/>
            </a:endParaRPr>
          </a:p>
        </p:txBody>
      </p:sp>
      <p:pic>
        <p:nvPicPr>
          <p:cNvPr id="416" name="Google Shape;416;p32"/>
          <p:cNvPicPr preferRelativeResize="0"/>
          <p:nvPr/>
        </p:nvPicPr>
        <p:blipFill>
          <a:blip r:embed="rId7">
            <a:alphaModFix/>
          </a:blip>
          <a:stretch>
            <a:fillRect/>
          </a:stretch>
        </p:blipFill>
        <p:spPr>
          <a:xfrm>
            <a:off x="6429677" y="3522575"/>
            <a:ext cx="3778825" cy="2509391"/>
          </a:xfrm>
          <a:prstGeom prst="rect">
            <a:avLst/>
          </a:prstGeom>
          <a:noFill/>
          <a:ln>
            <a:noFill/>
          </a:ln>
        </p:spPr>
      </p:pic>
      <p:sp>
        <p:nvSpPr>
          <p:cNvPr id="417" name="Google Shape;417;p32"/>
          <p:cNvSpPr/>
          <p:nvPr/>
        </p:nvSpPr>
        <p:spPr>
          <a:xfrm>
            <a:off x="6652588" y="1744600"/>
            <a:ext cx="3333000" cy="1320900"/>
          </a:xfrm>
          <a:prstGeom prst="bevel">
            <a:avLst>
              <a:gd name="adj" fmla="val 125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2000">
                <a:solidFill>
                  <a:prstClr val="black"/>
                </a:solidFill>
                <a:ea typeface="Trebuchet MS"/>
                <a:cs typeface="Trebuchet MS"/>
                <a:sym typeface="Trebuchet MS"/>
              </a:rPr>
              <a:t>Financial Savings</a:t>
            </a:r>
            <a:endParaRPr sz="2000">
              <a:solidFill>
                <a:prstClr val="black"/>
              </a:solidFill>
              <a:ea typeface="Trebuchet MS"/>
              <a:cs typeface="Trebuchet MS"/>
              <a:sym typeface="Trebuchet MS"/>
            </a:endParaRPr>
          </a:p>
        </p:txBody>
      </p:sp>
    </p:spTree>
    <p:extLst>
      <p:ext uri="{BB962C8B-B14F-4D97-AF65-F5344CB8AC3E}">
        <p14:creationId xmlns:p14="http://schemas.microsoft.com/office/powerpoint/2010/main" val="50635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algn="ctr"/>
            <a:endParaRPr>
              <a:solidFill>
                <a:prstClr val="white"/>
              </a:solidFill>
              <a:ea typeface="Trebuchet MS"/>
              <a:cs typeface="Trebuchet MS"/>
              <a:sym typeface="Trebuchet MS"/>
            </a:endParaRPr>
          </a:p>
        </p:txBody>
      </p:sp>
      <p:sp>
        <p:nvSpPr>
          <p:cNvPr id="423" name="Google Shape;423;p33"/>
          <p:cNvSpPr/>
          <p:nvPr/>
        </p:nvSpPr>
        <p:spPr>
          <a:xfrm rot="10800000">
            <a:off x="-104" y="54"/>
            <a:ext cx="842700" cy="5666100"/>
          </a:xfrm>
          <a:prstGeom prst="triangle">
            <a:avLst>
              <a:gd name="adj" fmla="val 100000"/>
            </a:avLst>
          </a:prstGeom>
          <a:solidFill>
            <a:schemeClr val="accent1">
              <a:alpha val="84710"/>
            </a:schemeClr>
          </a:solidFill>
          <a:ln>
            <a:noFill/>
          </a:ln>
        </p:spPr>
        <p:txBody>
          <a:bodyPr spcFirstLastPara="1" wrap="square" lIns="91425" tIns="91425" rIns="91425" bIns="91425" anchor="ctr" anchorCtr="0">
            <a:noAutofit/>
          </a:bodyPr>
          <a:lstStyle/>
          <a:p>
            <a:endParaRPr>
              <a:solidFill>
                <a:prstClr val="black"/>
              </a:solidFill>
            </a:endParaRPr>
          </a:p>
        </p:txBody>
      </p:sp>
      <p:sp>
        <p:nvSpPr>
          <p:cNvPr id="424" name="Google Shape;424;p33"/>
          <p:cNvSpPr/>
          <p:nvPr/>
        </p:nvSpPr>
        <p:spPr>
          <a:xfrm flipH="1">
            <a:off x="11743200" y="4013200"/>
            <a:ext cx="448800" cy="2844900"/>
          </a:xfrm>
          <a:prstGeom prst="triangle">
            <a:avLst>
              <a:gd name="adj" fmla="val 0"/>
            </a:avLst>
          </a:prstGeom>
          <a:solidFill>
            <a:schemeClr val="accent1">
              <a:alpha val="84710"/>
            </a:schemeClr>
          </a:solidFill>
          <a:ln>
            <a:noFill/>
          </a:ln>
        </p:spPr>
        <p:txBody>
          <a:bodyPr spcFirstLastPara="1" wrap="square" lIns="91425" tIns="91425" rIns="91425" bIns="91425" anchor="ctr" anchorCtr="0">
            <a:noAutofit/>
          </a:bodyPr>
          <a:lstStyle/>
          <a:p>
            <a:endParaRPr>
              <a:solidFill>
                <a:prstClr val="black"/>
              </a:solidFill>
            </a:endParaRPr>
          </a:p>
        </p:txBody>
      </p:sp>
      <p:pic>
        <p:nvPicPr>
          <p:cNvPr id="425" name="Google Shape;425;p33"/>
          <p:cNvPicPr preferRelativeResize="0"/>
          <p:nvPr/>
        </p:nvPicPr>
        <p:blipFill rotWithShape="1">
          <a:blip r:embed="rId3">
            <a:alphaModFix/>
          </a:blip>
          <a:srcRect/>
          <a:stretch/>
        </p:blipFill>
        <p:spPr>
          <a:xfrm>
            <a:off x="10940891" y="5562600"/>
            <a:ext cx="1172105" cy="1172105"/>
          </a:xfrm>
          <a:prstGeom prst="rect">
            <a:avLst/>
          </a:prstGeom>
          <a:noFill/>
          <a:ln>
            <a:noFill/>
          </a:ln>
        </p:spPr>
      </p:pic>
      <p:sp>
        <p:nvSpPr>
          <p:cNvPr id="426" name="Google Shape;426;p33"/>
          <p:cNvSpPr txBox="1"/>
          <p:nvPr/>
        </p:nvSpPr>
        <p:spPr>
          <a:xfrm>
            <a:off x="2534313" y="1135570"/>
            <a:ext cx="6336600" cy="1247100"/>
          </a:xfrm>
          <a:prstGeom prst="rect">
            <a:avLst/>
          </a:prstGeom>
          <a:noFill/>
          <a:ln>
            <a:noFill/>
          </a:ln>
        </p:spPr>
        <p:txBody>
          <a:bodyPr spcFirstLastPara="1" wrap="square" lIns="91425" tIns="45700" rIns="91425" bIns="45700" anchor="t" anchorCtr="0">
            <a:noAutofit/>
          </a:bodyPr>
          <a:lstStyle/>
          <a:p>
            <a:pPr>
              <a:lnSpc>
                <a:spcPct val="115000"/>
              </a:lnSpc>
            </a:pPr>
            <a:endParaRPr sz="2000">
              <a:solidFill>
                <a:srgbClr val="FFFFFF"/>
              </a:solidFill>
              <a:latin typeface="Calibri"/>
              <a:ea typeface="Calibri"/>
              <a:cs typeface="Calibri"/>
              <a:sym typeface="Calibri"/>
            </a:endParaRPr>
          </a:p>
          <a:p>
            <a:pPr>
              <a:lnSpc>
                <a:spcPct val="115000"/>
              </a:lnSpc>
              <a:spcBef>
                <a:spcPts val="1600"/>
              </a:spcBef>
            </a:pPr>
            <a:endParaRPr>
              <a:solidFill>
                <a:srgbClr val="000000"/>
              </a:solidFill>
              <a:latin typeface="Times New Roman"/>
              <a:ea typeface="Times New Roman"/>
              <a:cs typeface="Times New Roman"/>
              <a:sym typeface="Times New Roman"/>
            </a:endParaRPr>
          </a:p>
          <a:p>
            <a:endParaRPr>
              <a:solidFill>
                <a:srgbClr val="000000"/>
              </a:solidFill>
              <a:latin typeface="Times New Roman"/>
              <a:ea typeface="Times New Roman"/>
              <a:cs typeface="Times New Roman"/>
              <a:sym typeface="Times New Roman"/>
            </a:endParaRPr>
          </a:p>
        </p:txBody>
      </p:sp>
      <p:sp>
        <p:nvSpPr>
          <p:cNvPr id="427" name="Google Shape;427;p33"/>
          <p:cNvSpPr/>
          <p:nvPr/>
        </p:nvSpPr>
        <p:spPr>
          <a:xfrm>
            <a:off x="1523100" y="775530"/>
            <a:ext cx="9145800" cy="5184600"/>
          </a:xfrm>
          <a:prstGeom prst="rect">
            <a:avLst/>
          </a:prstGeom>
          <a:solidFill>
            <a:srgbClr val="EC8514"/>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a:buClr>
                <a:srgbClr val="000000"/>
              </a:buClr>
              <a:buSzPts val="2400"/>
              <a:buFont typeface="Times New Roman"/>
              <a:buNone/>
            </a:pPr>
            <a:endParaRPr sz="2400">
              <a:solidFill>
                <a:srgbClr val="FF6600"/>
              </a:solidFill>
              <a:latin typeface="Times New Roman"/>
              <a:ea typeface="Times New Roman"/>
              <a:cs typeface="Times New Roman"/>
              <a:sym typeface="Times New Roman"/>
            </a:endParaRPr>
          </a:p>
        </p:txBody>
      </p:sp>
      <p:sp>
        <p:nvSpPr>
          <p:cNvPr id="428" name="Google Shape;428;p33"/>
          <p:cNvSpPr txBox="1"/>
          <p:nvPr/>
        </p:nvSpPr>
        <p:spPr>
          <a:xfrm>
            <a:off x="1900571" y="1176371"/>
            <a:ext cx="8226900" cy="5114100"/>
          </a:xfrm>
          <a:prstGeom prst="rect">
            <a:avLst/>
          </a:prstGeom>
          <a:noFill/>
          <a:ln>
            <a:noFill/>
          </a:ln>
        </p:spPr>
        <p:txBody>
          <a:bodyPr spcFirstLastPara="1" wrap="square" lIns="121900" tIns="121900" rIns="121900" bIns="121900" anchor="t" anchorCtr="0">
            <a:noAutofit/>
          </a:bodyPr>
          <a:lstStyle/>
          <a:p>
            <a:r>
              <a:rPr lang="en-US" sz="2800">
                <a:solidFill>
                  <a:srgbClr val="FFFFFF"/>
                </a:solidFill>
                <a:latin typeface="Calibri"/>
                <a:ea typeface="Calibri"/>
                <a:cs typeface="Calibri"/>
                <a:sym typeface="Calibri"/>
              </a:rPr>
              <a:t>By delivering an optimal care pathway </a:t>
            </a:r>
            <a:r>
              <a:rPr lang="en-US" sz="2800" b="1">
                <a:solidFill>
                  <a:srgbClr val="595959"/>
                </a:solidFill>
                <a:latin typeface="Calibri"/>
                <a:ea typeface="Calibri"/>
                <a:cs typeface="Calibri"/>
                <a:sym typeface="Calibri"/>
              </a:rPr>
              <a:t>the economic burden can be 10 times less</a:t>
            </a:r>
            <a:r>
              <a:rPr lang="en-US" sz="2800">
                <a:solidFill>
                  <a:srgbClr val="FFFFFF"/>
                </a:solidFill>
                <a:latin typeface="Calibri"/>
                <a:ea typeface="Calibri"/>
                <a:cs typeface="Calibri"/>
                <a:sym typeface="Calibri"/>
              </a:rPr>
              <a:t>, and the time to healing can be reduced from years to only a few months </a:t>
            </a:r>
            <a:r>
              <a:rPr lang="en-US">
                <a:solidFill>
                  <a:srgbClr val="FFFFFF"/>
                </a:solidFill>
                <a:latin typeface="Calibri"/>
                <a:ea typeface="Calibri"/>
                <a:cs typeface="Calibri"/>
                <a:sym typeface="Calibri"/>
              </a:rPr>
              <a:t>(Betty’s Story, 2017)</a:t>
            </a:r>
            <a:r>
              <a:rPr lang="en-US">
                <a:solidFill>
                  <a:srgbClr val="0C0C0C"/>
                </a:solidFill>
                <a:latin typeface="Calibri"/>
                <a:ea typeface="Calibri"/>
                <a:cs typeface="Calibri"/>
                <a:sym typeface="Calibri"/>
              </a:rPr>
              <a:t/>
            </a:r>
            <a:br>
              <a:rPr lang="en-US">
                <a:solidFill>
                  <a:srgbClr val="0C0C0C"/>
                </a:solidFill>
                <a:latin typeface="Calibri"/>
                <a:ea typeface="Calibri"/>
                <a:cs typeface="Calibri"/>
                <a:sym typeface="Calibri"/>
              </a:rPr>
            </a:br>
            <a:r>
              <a:rPr lang="en-US" sz="2400">
                <a:solidFill>
                  <a:srgbClr val="0C0C0C"/>
                </a:solidFill>
                <a:latin typeface="Calibri"/>
                <a:ea typeface="Calibri"/>
                <a:cs typeface="Calibri"/>
                <a:sym typeface="Calibri"/>
              </a:rPr>
              <a:t/>
            </a:r>
            <a:br>
              <a:rPr lang="en-US" sz="2400">
                <a:solidFill>
                  <a:srgbClr val="0C0C0C"/>
                </a:solidFill>
                <a:latin typeface="Calibri"/>
                <a:ea typeface="Calibri"/>
                <a:cs typeface="Calibri"/>
                <a:sym typeface="Calibri"/>
              </a:rPr>
            </a:br>
            <a:r>
              <a:rPr lang="en-US" sz="2400">
                <a:solidFill>
                  <a:srgbClr val="0C0C0C"/>
                </a:solidFill>
                <a:latin typeface="Calibri"/>
                <a:ea typeface="Calibri"/>
                <a:cs typeface="Calibri"/>
                <a:sym typeface="Calibri"/>
              </a:rPr>
              <a:t/>
            </a:r>
            <a:br>
              <a:rPr lang="en-US" sz="2400">
                <a:solidFill>
                  <a:srgbClr val="0C0C0C"/>
                </a:solidFill>
                <a:latin typeface="Calibri"/>
                <a:ea typeface="Calibri"/>
                <a:cs typeface="Calibri"/>
                <a:sym typeface="Calibri"/>
              </a:rPr>
            </a:br>
            <a:endParaRPr sz="2400">
              <a:solidFill>
                <a:srgbClr val="0C0C0C"/>
              </a:solidFill>
              <a:latin typeface="Calibri"/>
              <a:ea typeface="Calibri"/>
              <a:cs typeface="Calibri"/>
              <a:sym typeface="Calibri"/>
            </a:endParaRPr>
          </a:p>
        </p:txBody>
      </p:sp>
      <p:pic>
        <p:nvPicPr>
          <p:cNvPr id="429" name="Google Shape;429;p33"/>
          <p:cNvPicPr preferRelativeResize="0"/>
          <p:nvPr/>
        </p:nvPicPr>
        <p:blipFill rotWithShape="1">
          <a:blip r:embed="rId4">
            <a:alphaModFix/>
          </a:blip>
          <a:srcRect/>
          <a:stretch/>
        </p:blipFill>
        <p:spPr>
          <a:xfrm>
            <a:off x="1869211" y="3257538"/>
            <a:ext cx="1571341" cy="1611632"/>
          </a:xfrm>
          <a:prstGeom prst="rect">
            <a:avLst/>
          </a:prstGeom>
          <a:noFill/>
          <a:ln>
            <a:noFill/>
          </a:ln>
        </p:spPr>
      </p:pic>
      <p:pic>
        <p:nvPicPr>
          <p:cNvPr id="430" name="Google Shape;430;p33"/>
          <p:cNvPicPr preferRelativeResize="0"/>
          <p:nvPr/>
        </p:nvPicPr>
        <p:blipFill rotWithShape="1">
          <a:blip r:embed="rId5">
            <a:alphaModFix/>
          </a:blip>
          <a:srcRect/>
          <a:stretch/>
        </p:blipFill>
        <p:spPr>
          <a:xfrm>
            <a:off x="4110271" y="3257558"/>
            <a:ext cx="3184704" cy="1462195"/>
          </a:xfrm>
          <a:prstGeom prst="rect">
            <a:avLst/>
          </a:prstGeom>
          <a:noFill/>
          <a:ln>
            <a:noFill/>
          </a:ln>
        </p:spPr>
      </p:pic>
      <p:pic>
        <p:nvPicPr>
          <p:cNvPr id="431" name="Google Shape;431;p33"/>
          <p:cNvPicPr preferRelativeResize="0"/>
          <p:nvPr/>
        </p:nvPicPr>
        <p:blipFill rotWithShape="1">
          <a:blip r:embed="rId6">
            <a:alphaModFix/>
          </a:blip>
          <a:srcRect/>
          <a:stretch/>
        </p:blipFill>
        <p:spPr>
          <a:xfrm>
            <a:off x="7755020" y="3301221"/>
            <a:ext cx="2705826" cy="1524282"/>
          </a:xfrm>
          <a:prstGeom prst="rect">
            <a:avLst/>
          </a:prstGeom>
          <a:noFill/>
          <a:ln>
            <a:noFill/>
          </a:ln>
        </p:spPr>
      </p:pic>
    </p:spTree>
    <p:extLst>
      <p:ext uri="{BB962C8B-B14F-4D97-AF65-F5344CB8AC3E}">
        <p14:creationId xmlns:p14="http://schemas.microsoft.com/office/powerpoint/2010/main" val="186459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algn="ctr"/>
            <a:endParaRPr>
              <a:solidFill>
                <a:prstClr val="white"/>
              </a:solidFill>
              <a:ea typeface="Trebuchet MS"/>
              <a:cs typeface="Trebuchet MS"/>
              <a:sym typeface="Trebuchet MS"/>
            </a:endParaRPr>
          </a:p>
        </p:txBody>
      </p:sp>
      <p:sp>
        <p:nvSpPr>
          <p:cNvPr id="159" name="Google Shape;159;p21"/>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endParaRPr>
              <a:solidFill>
                <a:prstClr val="black"/>
              </a:solidFill>
            </a:endParaRPr>
          </a:p>
        </p:txBody>
      </p:sp>
      <p:sp>
        <p:nvSpPr>
          <p:cNvPr id="160" name="Google Shape;160;p21"/>
          <p:cNvSpPr/>
          <p:nvPr/>
        </p:nvSpPr>
        <p:spPr>
          <a:xfrm flipH="1">
            <a:off x="11743267"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endParaRPr>
              <a:solidFill>
                <a:prstClr val="black"/>
              </a:solidFill>
            </a:endParaRPr>
          </a:p>
        </p:txBody>
      </p:sp>
      <p:pic>
        <p:nvPicPr>
          <p:cNvPr id="161" name="Google Shape;161;p21"/>
          <p:cNvPicPr preferRelativeResize="0"/>
          <p:nvPr/>
        </p:nvPicPr>
        <p:blipFill rotWithShape="1">
          <a:blip r:embed="rId3">
            <a:alphaModFix/>
          </a:blip>
          <a:srcRect/>
          <a:stretch/>
        </p:blipFill>
        <p:spPr>
          <a:xfrm>
            <a:off x="10940891" y="5562600"/>
            <a:ext cx="1172106" cy="1172106"/>
          </a:xfrm>
          <a:prstGeom prst="rect">
            <a:avLst/>
          </a:prstGeom>
          <a:noFill/>
          <a:ln>
            <a:noFill/>
          </a:ln>
        </p:spPr>
      </p:pic>
      <p:sp>
        <p:nvSpPr>
          <p:cNvPr id="162" name="Google Shape;162;p21"/>
          <p:cNvSpPr txBox="1"/>
          <p:nvPr/>
        </p:nvSpPr>
        <p:spPr>
          <a:xfrm>
            <a:off x="1236700" y="3204150"/>
            <a:ext cx="7120200" cy="1817400"/>
          </a:xfrm>
          <a:prstGeom prst="rect">
            <a:avLst/>
          </a:prstGeom>
          <a:noFill/>
          <a:ln>
            <a:noFill/>
          </a:ln>
        </p:spPr>
        <p:txBody>
          <a:bodyPr spcFirstLastPara="1" wrap="square" lIns="91425" tIns="91425" rIns="91425" bIns="91425" anchor="t" anchorCtr="0">
            <a:noAutofit/>
          </a:bodyPr>
          <a:lstStyle/>
          <a:p>
            <a:endParaRPr>
              <a:solidFill>
                <a:prstClr val="black"/>
              </a:solidFill>
              <a:ea typeface="Trebuchet MS"/>
              <a:cs typeface="Trebuchet MS"/>
              <a:sym typeface="Trebuchet MS"/>
            </a:endParaRPr>
          </a:p>
        </p:txBody>
      </p:sp>
      <p:sp>
        <p:nvSpPr>
          <p:cNvPr id="163" name="Google Shape;163;p21"/>
          <p:cNvSpPr txBox="1">
            <a:spLocks noGrp="1"/>
          </p:cNvSpPr>
          <p:nvPr>
            <p:ph type="title"/>
          </p:nvPr>
        </p:nvSpPr>
        <p:spPr>
          <a:xfrm>
            <a:off x="900074" y="764175"/>
            <a:ext cx="8839200" cy="900000"/>
          </a:xfrm>
          <a:prstGeom prst="rect">
            <a:avLst/>
          </a:prstGeom>
          <a:noFill/>
          <a:ln>
            <a:noFill/>
          </a:ln>
        </p:spPr>
        <p:txBody>
          <a:bodyPr spcFirstLastPara="1" wrap="square" lIns="0" tIns="0" rIns="0" bIns="0" anchor="t" anchorCtr="0">
            <a:noAutofit/>
          </a:bodyPr>
          <a:lstStyle/>
          <a:p>
            <a:pPr marL="0" lvl="0" indent="0" algn="l" rtl="0">
              <a:lnSpc>
                <a:spcPct val="128571"/>
              </a:lnSpc>
              <a:spcBef>
                <a:spcPts val="0"/>
              </a:spcBef>
              <a:spcAft>
                <a:spcPts val="0"/>
              </a:spcAft>
              <a:buNone/>
            </a:pPr>
            <a:r>
              <a:rPr lang="en-US" sz="3600">
                <a:solidFill>
                  <a:schemeClr val="accent1"/>
                </a:solidFill>
              </a:rPr>
              <a:t>Current Leg Ulcer Management Challenges</a:t>
            </a:r>
            <a:endParaRPr sz="3600">
              <a:solidFill>
                <a:schemeClr val="accent1"/>
              </a:solidFill>
            </a:endParaRPr>
          </a:p>
        </p:txBody>
      </p:sp>
      <p:pic>
        <p:nvPicPr>
          <p:cNvPr id="164" name="Google Shape;164;p21"/>
          <p:cNvPicPr preferRelativeResize="0"/>
          <p:nvPr/>
        </p:nvPicPr>
        <p:blipFill rotWithShape="1">
          <a:blip r:embed="rId4">
            <a:alphaModFix/>
          </a:blip>
          <a:srcRect/>
          <a:stretch/>
        </p:blipFill>
        <p:spPr>
          <a:xfrm>
            <a:off x="900074" y="2104572"/>
            <a:ext cx="370987" cy="370987"/>
          </a:xfrm>
          <a:prstGeom prst="rect">
            <a:avLst/>
          </a:prstGeom>
          <a:noFill/>
          <a:ln>
            <a:noFill/>
          </a:ln>
        </p:spPr>
      </p:pic>
      <p:pic>
        <p:nvPicPr>
          <p:cNvPr id="165" name="Google Shape;165;p21" descr="Image result for clock icon"/>
          <p:cNvPicPr preferRelativeResize="0"/>
          <p:nvPr/>
        </p:nvPicPr>
        <p:blipFill rotWithShape="1">
          <a:blip r:embed="rId5">
            <a:alphaModFix/>
          </a:blip>
          <a:srcRect/>
          <a:stretch/>
        </p:blipFill>
        <p:spPr>
          <a:xfrm>
            <a:off x="944198" y="2915960"/>
            <a:ext cx="304800" cy="304800"/>
          </a:xfrm>
          <a:prstGeom prst="rect">
            <a:avLst/>
          </a:prstGeom>
          <a:noFill/>
          <a:ln>
            <a:noFill/>
          </a:ln>
        </p:spPr>
      </p:pic>
      <p:pic>
        <p:nvPicPr>
          <p:cNvPr id="166" name="Google Shape;166;p21" descr="Image result for surgery icon"/>
          <p:cNvPicPr preferRelativeResize="0"/>
          <p:nvPr/>
        </p:nvPicPr>
        <p:blipFill rotWithShape="1">
          <a:blip r:embed="rId6">
            <a:alphaModFix/>
          </a:blip>
          <a:srcRect/>
          <a:stretch/>
        </p:blipFill>
        <p:spPr>
          <a:xfrm>
            <a:off x="902524" y="4395658"/>
            <a:ext cx="367313" cy="367314"/>
          </a:xfrm>
          <a:prstGeom prst="rect">
            <a:avLst/>
          </a:prstGeom>
          <a:noFill/>
          <a:ln>
            <a:noFill/>
          </a:ln>
        </p:spPr>
      </p:pic>
      <p:pic>
        <p:nvPicPr>
          <p:cNvPr id="167" name="Google Shape;167;p21" descr="Image result for recurrence icon"/>
          <p:cNvPicPr preferRelativeResize="0"/>
          <p:nvPr/>
        </p:nvPicPr>
        <p:blipFill rotWithShape="1">
          <a:blip r:embed="rId7">
            <a:alphaModFix/>
          </a:blip>
          <a:srcRect/>
          <a:stretch/>
        </p:blipFill>
        <p:spPr>
          <a:xfrm>
            <a:off x="842598" y="5177972"/>
            <a:ext cx="457200" cy="457200"/>
          </a:xfrm>
          <a:prstGeom prst="rect">
            <a:avLst/>
          </a:prstGeom>
          <a:noFill/>
          <a:ln>
            <a:noFill/>
          </a:ln>
        </p:spPr>
      </p:pic>
      <p:pic>
        <p:nvPicPr>
          <p:cNvPr id="168" name="Google Shape;168;p21" descr="Image result for winding path icon"/>
          <p:cNvPicPr preferRelativeResize="0"/>
          <p:nvPr/>
        </p:nvPicPr>
        <p:blipFill rotWithShape="1">
          <a:blip r:embed="rId8">
            <a:alphaModFix/>
          </a:blip>
          <a:srcRect/>
          <a:stretch/>
        </p:blipFill>
        <p:spPr>
          <a:xfrm flipH="1">
            <a:off x="898748" y="3591323"/>
            <a:ext cx="395696" cy="395696"/>
          </a:xfrm>
          <a:prstGeom prst="rect">
            <a:avLst/>
          </a:prstGeom>
          <a:noFill/>
          <a:ln>
            <a:noFill/>
          </a:ln>
        </p:spPr>
      </p:pic>
      <p:grpSp>
        <p:nvGrpSpPr>
          <p:cNvPr id="169" name="Google Shape;169;p21"/>
          <p:cNvGrpSpPr/>
          <p:nvPr/>
        </p:nvGrpSpPr>
        <p:grpSpPr>
          <a:xfrm>
            <a:off x="928059" y="2601777"/>
            <a:ext cx="10870798" cy="45600"/>
            <a:chOff x="533400" y="2326005"/>
            <a:chExt cx="8153302" cy="45600"/>
          </a:xfrm>
        </p:grpSpPr>
        <p:cxnSp>
          <p:nvCxnSpPr>
            <p:cNvPr id="170" name="Google Shape;170;p21"/>
            <p:cNvCxnSpPr/>
            <p:nvPr/>
          </p:nvCxnSpPr>
          <p:spPr>
            <a:xfrm>
              <a:off x="550402" y="2348865"/>
              <a:ext cx="8136300" cy="0"/>
            </a:xfrm>
            <a:prstGeom prst="straightConnector1">
              <a:avLst/>
            </a:prstGeom>
            <a:noFill/>
            <a:ln w="9525" cap="flat" cmpd="sng">
              <a:solidFill>
                <a:srgbClr val="D7D7D7"/>
              </a:solidFill>
              <a:prstDash val="solid"/>
              <a:round/>
              <a:headEnd type="none" w="sm" len="sm"/>
              <a:tailEnd type="none" w="sm" len="sm"/>
            </a:ln>
          </p:spPr>
        </p:cxnSp>
        <p:grpSp>
          <p:nvGrpSpPr>
            <p:cNvPr id="171" name="Google Shape;171;p21"/>
            <p:cNvGrpSpPr/>
            <p:nvPr/>
          </p:nvGrpSpPr>
          <p:grpSpPr>
            <a:xfrm>
              <a:off x="533400" y="2326005"/>
              <a:ext cx="323615" cy="45600"/>
              <a:chOff x="533400" y="2326005"/>
              <a:chExt cx="323615" cy="45600"/>
            </a:xfrm>
          </p:grpSpPr>
          <p:sp>
            <p:nvSpPr>
              <p:cNvPr id="172" name="Google Shape;172;p21"/>
              <p:cNvSpPr/>
              <p:nvPr/>
            </p:nvSpPr>
            <p:spPr>
              <a:xfrm>
                <a:off x="533400" y="2326005"/>
                <a:ext cx="45600" cy="45600"/>
              </a:xfrm>
              <a:prstGeom prst="ellipse">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latin typeface="Arial"/>
                  <a:ea typeface="Arial"/>
                  <a:cs typeface="Arial"/>
                  <a:sym typeface="Arial"/>
                </a:endParaRPr>
              </a:p>
            </p:txBody>
          </p:sp>
          <p:sp>
            <p:nvSpPr>
              <p:cNvPr id="173" name="Google Shape;173;p21"/>
              <p:cNvSpPr/>
              <p:nvPr/>
            </p:nvSpPr>
            <p:spPr>
              <a:xfrm>
                <a:off x="672408" y="2326005"/>
                <a:ext cx="45600" cy="45600"/>
              </a:xfrm>
              <a:prstGeom prst="ellipse">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latin typeface="Arial"/>
                  <a:ea typeface="Arial"/>
                  <a:cs typeface="Arial"/>
                  <a:sym typeface="Arial"/>
                </a:endParaRPr>
              </a:p>
            </p:txBody>
          </p:sp>
          <p:sp>
            <p:nvSpPr>
              <p:cNvPr id="174" name="Google Shape;174;p21"/>
              <p:cNvSpPr/>
              <p:nvPr/>
            </p:nvSpPr>
            <p:spPr>
              <a:xfrm>
                <a:off x="811415" y="2326005"/>
                <a:ext cx="45600" cy="45600"/>
              </a:xfrm>
              <a:prstGeom prst="ellipse">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latin typeface="Arial"/>
                  <a:ea typeface="Arial"/>
                  <a:cs typeface="Arial"/>
                  <a:sym typeface="Arial"/>
                </a:endParaRPr>
              </a:p>
            </p:txBody>
          </p:sp>
        </p:grpSp>
        <p:grpSp>
          <p:nvGrpSpPr>
            <p:cNvPr id="175" name="Google Shape;175;p21"/>
            <p:cNvGrpSpPr/>
            <p:nvPr/>
          </p:nvGrpSpPr>
          <p:grpSpPr>
            <a:xfrm>
              <a:off x="8363065" y="2326005"/>
              <a:ext cx="323615" cy="45600"/>
              <a:chOff x="533400" y="2326005"/>
              <a:chExt cx="323615" cy="45600"/>
            </a:xfrm>
          </p:grpSpPr>
          <p:sp>
            <p:nvSpPr>
              <p:cNvPr id="176" name="Google Shape;176;p21"/>
              <p:cNvSpPr/>
              <p:nvPr/>
            </p:nvSpPr>
            <p:spPr>
              <a:xfrm>
                <a:off x="533400" y="2326005"/>
                <a:ext cx="45600" cy="45600"/>
              </a:xfrm>
              <a:prstGeom prst="ellipse">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latin typeface="Arial"/>
                  <a:ea typeface="Arial"/>
                  <a:cs typeface="Arial"/>
                  <a:sym typeface="Arial"/>
                </a:endParaRPr>
              </a:p>
            </p:txBody>
          </p:sp>
          <p:sp>
            <p:nvSpPr>
              <p:cNvPr id="177" name="Google Shape;177;p21"/>
              <p:cNvSpPr/>
              <p:nvPr/>
            </p:nvSpPr>
            <p:spPr>
              <a:xfrm>
                <a:off x="672408" y="2326005"/>
                <a:ext cx="45600" cy="45600"/>
              </a:xfrm>
              <a:prstGeom prst="ellipse">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latin typeface="Arial"/>
                  <a:ea typeface="Arial"/>
                  <a:cs typeface="Arial"/>
                  <a:sym typeface="Arial"/>
                </a:endParaRPr>
              </a:p>
            </p:txBody>
          </p:sp>
          <p:sp>
            <p:nvSpPr>
              <p:cNvPr id="178" name="Google Shape;178;p21"/>
              <p:cNvSpPr/>
              <p:nvPr/>
            </p:nvSpPr>
            <p:spPr>
              <a:xfrm>
                <a:off x="811415" y="2326005"/>
                <a:ext cx="45600" cy="45600"/>
              </a:xfrm>
              <a:prstGeom prst="ellipse">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latin typeface="Arial"/>
                  <a:ea typeface="Arial"/>
                  <a:cs typeface="Arial"/>
                  <a:sym typeface="Arial"/>
                </a:endParaRPr>
              </a:p>
            </p:txBody>
          </p:sp>
        </p:grpSp>
      </p:grpSp>
      <p:grpSp>
        <p:nvGrpSpPr>
          <p:cNvPr id="179" name="Google Shape;179;p21"/>
          <p:cNvGrpSpPr/>
          <p:nvPr/>
        </p:nvGrpSpPr>
        <p:grpSpPr>
          <a:xfrm>
            <a:off x="928059" y="3373717"/>
            <a:ext cx="10870798" cy="45600"/>
            <a:chOff x="533400" y="3097945"/>
            <a:chExt cx="8153302" cy="45600"/>
          </a:xfrm>
        </p:grpSpPr>
        <p:cxnSp>
          <p:nvCxnSpPr>
            <p:cNvPr id="180" name="Google Shape;180;p21"/>
            <p:cNvCxnSpPr/>
            <p:nvPr/>
          </p:nvCxnSpPr>
          <p:spPr>
            <a:xfrm>
              <a:off x="550402" y="3120805"/>
              <a:ext cx="8136300" cy="0"/>
            </a:xfrm>
            <a:prstGeom prst="straightConnector1">
              <a:avLst/>
            </a:prstGeom>
            <a:noFill/>
            <a:ln w="9525" cap="flat" cmpd="sng">
              <a:solidFill>
                <a:srgbClr val="D7D7D7"/>
              </a:solidFill>
              <a:prstDash val="solid"/>
              <a:round/>
              <a:headEnd type="none" w="sm" len="sm"/>
              <a:tailEnd type="none" w="sm" len="sm"/>
            </a:ln>
          </p:spPr>
        </p:cxnSp>
        <p:grpSp>
          <p:nvGrpSpPr>
            <p:cNvPr id="181" name="Google Shape;181;p21"/>
            <p:cNvGrpSpPr/>
            <p:nvPr/>
          </p:nvGrpSpPr>
          <p:grpSpPr>
            <a:xfrm>
              <a:off x="533400" y="3097945"/>
              <a:ext cx="323615" cy="45600"/>
              <a:chOff x="533400" y="3097945"/>
              <a:chExt cx="323615" cy="45600"/>
            </a:xfrm>
          </p:grpSpPr>
          <p:sp>
            <p:nvSpPr>
              <p:cNvPr id="182" name="Google Shape;182;p21"/>
              <p:cNvSpPr/>
              <p:nvPr/>
            </p:nvSpPr>
            <p:spPr>
              <a:xfrm>
                <a:off x="533400" y="3097945"/>
                <a:ext cx="45600" cy="45600"/>
              </a:xfrm>
              <a:prstGeom prst="ellipse">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latin typeface="Arial"/>
                  <a:ea typeface="Arial"/>
                  <a:cs typeface="Arial"/>
                  <a:sym typeface="Arial"/>
                </a:endParaRPr>
              </a:p>
            </p:txBody>
          </p:sp>
          <p:sp>
            <p:nvSpPr>
              <p:cNvPr id="183" name="Google Shape;183;p21"/>
              <p:cNvSpPr/>
              <p:nvPr/>
            </p:nvSpPr>
            <p:spPr>
              <a:xfrm>
                <a:off x="672408" y="3097945"/>
                <a:ext cx="45600" cy="45600"/>
              </a:xfrm>
              <a:prstGeom prst="ellipse">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latin typeface="Arial"/>
                  <a:ea typeface="Arial"/>
                  <a:cs typeface="Arial"/>
                  <a:sym typeface="Arial"/>
                </a:endParaRPr>
              </a:p>
            </p:txBody>
          </p:sp>
          <p:sp>
            <p:nvSpPr>
              <p:cNvPr id="184" name="Google Shape;184;p21"/>
              <p:cNvSpPr/>
              <p:nvPr/>
            </p:nvSpPr>
            <p:spPr>
              <a:xfrm>
                <a:off x="811415" y="3097945"/>
                <a:ext cx="45600" cy="45600"/>
              </a:xfrm>
              <a:prstGeom prst="ellipse">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latin typeface="Arial"/>
                  <a:ea typeface="Arial"/>
                  <a:cs typeface="Arial"/>
                  <a:sym typeface="Arial"/>
                </a:endParaRPr>
              </a:p>
            </p:txBody>
          </p:sp>
        </p:grpSp>
        <p:grpSp>
          <p:nvGrpSpPr>
            <p:cNvPr id="185" name="Google Shape;185;p21"/>
            <p:cNvGrpSpPr/>
            <p:nvPr/>
          </p:nvGrpSpPr>
          <p:grpSpPr>
            <a:xfrm>
              <a:off x="8363065" y="3097945"/>
              <a:ext cx="323615" cy="45600"/>
              <a:chOff x="533400" y="2326005"/>
              <a:chExt cx="323615" cy="45600"/>
            </a:xfrm>
          </p:grpSpPr>
          <p:sp>
            <p:nvSpPr>
              <p:cNvPr id="186" name="Google Shape;186;p21"/>
              <p:cNvSpPr/>
              <p:nvPr/>
            </p:nvSpPr>
            <p:spPr>
              <a:xfrm>
                <a:off x="533400" y="2326005"/>
                <a:ext cx="45600" cy="45600"/>
              </a:xfrm>
              <a:prstGeom prst="ellipse">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latin typeface="Arial"/>
                  <a:ea typeface="Arial"/>
                  <a:cs typeface="Arial"/>
                  <a:sym typeface="Arial"/>
                </a:endParaRPr>
              </a:p>
            </p:txBody>
          </p:sp>
          <p:sp>
            <p:nvSpPr>
              <p:cNvPr id="187" name="Google Shape;187;p21"/>
              <p:cNvSpPr/>
              <p:nvPr/>
            </p:nvSpPr>
            <p:spPr>
              <a:xfrm>
                <a:off x="672408" y="2326005"/>
                <a:ext cx="45600" cy="45600"/>
              </a:xfrm>
              <a:prstGeom prst="ellipse">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latin typeface="Arial"/>
                  <a:ea typeface="Arial"/>
                  <a:cs typeface="Arial"/>
                  <a:sym typeface="Arial"/>
                </a:endParaRPr>
              </a:p>
            </p:txBody>
          </p:sp>
          <p:sp>
            <p:nvSpPr>
              <p:cNvPr id="188" name="Google Shape;188;p21"/>
              <p:cNvSpPr/>
              <p:nvPr/>
            </p:nvSpPr>
            <p:spPr>
              <a:xfrm>
                <a:off x="811415" y="2326005"/>
                <a:ext cx="45600" cy="45600"/>
              </a:xfrm>
              <a:prstGeom prst="ellipse">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latin typeface="Arial"/>
                  <a:ea typeface="Arial"/>
                  <a:cs typeface="Arial"/>
                  <a:sym typeface="Arial"/>
                </a:endParaRPr>
              </a:p>
            </p:txBody>
          </p:sp>
        </p:grpSp>
      </p:grpSp>
      <p:grpSp>
        <p:nvGrpSpPr>
          <p:cNvPr id="189" name="Google Shape;189;p21"/>
          <p:cNvGrpSpPr/>
          <p:nvPr/>
        </p:nvGrpSpPr>
        <p:grpSpPr>
          <a:xfrm>
            <a:off x="928059" y="4159004"/>
            <a:ext cx="10870798" cy="45600"/>
            <a:chOff x="533400" y="3883232"/>
            <a:chExt cx="8153302" cy="45600"/>
          </a:xfrm>
        </p:grpSpPr>
        <p:cxnSp>
          <p:nvCxnSpPr>
            <p:cNvPr id="190" name="Google Shape;190;p21"/>
            <p:cNvCxnSpPr/>
            <p:nvPr/>
          </p:nvCxnSpPr>
          <p:spPr>
            <a:xfrm>
              <a:off x="550402" y="3906092"/>
              <a:ext cx="8136300" cy="0"/>
            </a:xfrm>
            <a:prstGeom prst="straightConnector1">
              <a:avLst/>
            </a:prstGeom>
            <a:noFill/>
            <a:ln w="9525" cap="flat" cmpd="sng">
              <a:solidFill>
                <a:srgbClr val="D7D7D7"/>
              </a:solidFill>
              <a:prstDash val="solid"/>
              <a:round/>
              <a:headEnd type="none" w="sm" len="sm"/>
              <a:tailEnd type="none" w="sm" len="sm"/>
            </a:ln>
          </p:spPr>
        </p:cxnSp>
        <p:grpSp>
          <p:nvGrpSpPr>
            <p:cNvPr id="191" name="Google Shape;191;p21"/>
            <p:cNvGrpSpPr/>
            <p:nvPr/>
          </p:nvGrpSpPr>
          <p:grpSpPr>
            <a:xfrm>
              <a:off x="533400" y="3883232"/>
              <a:ext cx="323615" cy="45600"/>
              <a:chOff x="533400" y="3885345"/>
              <a:chExt cx="323615" cy="45600"/>
            </a:xfrm>
          </p:grpSpPr>
          <p:sp>
            <p:nvSpPr>
              <p:cNvPr id="192" name="Google Shape;192;p21"/>
              <p:cNvSpPr/>
              <p:nvPr/>
            </p:nvSpPr>
            <p:spPr>
              <a:xfrm>
                <a:off x="533400" y="3885345"/>
                <a:ext cx="45600" cy="45600"/>
              </a:xfrm>
              <a:prstGeom prst="ellipse">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latin typeface="Arial"/>
                  <a:ea typeface="Arial"/>
                  <a:cs typeface="Arial"/>
                  <a:sym typeface="Arial"/>
                </a:endParaRPr>
              </a:p>
            </p:txBody>
          </p:sp>
          <p:sp>
            <p:nvSpPr>
              <p:cNvPr id="193" name="Google Shape;193;p21"/>
              <p:cNvSpPr/>
              <p:nvPr/>
            </p:nvSpPr>
            <p:spPr>
              <a:xfrm>
                <a:off x="672408" y="3885345"/>
                <a:ext cx="45600" cy="45600"/>
              </a:xfrm>
              <a:prstGeom prst="ellipse">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latin typeface="Arial"/>
                  <a:ea typeface="Arial"/>
                  <a:cs typeface="Arial"/>
                  <a:sym typeface="Arial"/>
                </a:endParaRPr>
              </a:p>
            </p:txBody>
          </p:sp>
          <p:sp>
            <p:nvSpPr>
              <p:cNvPr id="194" name="Google Shape;194;p21"/>
              <p:cNvSpPr/>
              <p:nvPr/>
            </p:nvSpPr>
            <p:spPr>
              <a:xfrm>
                <a:off x="811415" y="3885345"/>
                <a:ext cx="45600" cy="45600"/>
              </a:xfrm>
              <a:prstGeom prst="ellipse">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latin typeface="Arial"/>
                  <a:ea typeface="Arial"/>
                  <a:cs typeface="Arial"/>
                  <a:sym typeface="Arial"/>
                </a:endParaRPr>
              </a:p>
            </p:txBody>
          </p:sp>
        </p:grpSp>
        <p:grpSp>
          <p:nvGrpSpPr>
            <p:cNvPr id="195" name="Google Shape;195;p21"/>
            <p:cNvGrpSpPr/>
            <p:nvPr/>
          </p:nvGrpSpPr>
          <p:grpSpPr>
            <a:xfrm>
              <a:off x="8363065" y="3883232"/>
              <a:ext cx="323615" cy="45600"/>
              <a:chOff x="533400" y="2326005"/>
              <a:chExt cx="323615" cy="45600"/>
            </a:xfrm>
          </p:grpSpPr>
          <p:sp>
            <p:nvSpPr>
              <p:cNvPr id="196" name="Google Shape;196;p21"/>
              <p:cNvSpPr/>
              <p:nvPr/>
            </p:nvSpPr>
            <p:spPr>
              <a:xfrm>
                <a:off x="533400" y="2326005"/>
                <a:ext cx="45600" cy="45600"/>
              </a:xfrm>
              <a:prstGeom prst="ellipse">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latin typeface="Arial"/>
                  <a:ea typeface="Arial"/>
                  <a:cs typeface="Arial"/>
                  <a:sym typeface="Arial"/>
                </a:endParaRPr>
              </a:p>
            </p:txBody>
          </p:sp>
          <p:sp>
            <p:nvSpPr>
              <p:cNvPr id="197" name="Google Shape;197;p21"/>
              <p:cNvSpPr/>
              <p:nvPr/>
            </p:nvSpPr>
            <p:spPr>
              <a:xfrm>
                <a:off x="672408" y="2326005"/>
                <a:ext cx="45600" cy="45600"/>
              </a:xfrm>
              <a:prstGeom prst="ellipse">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latin typeface="Arial"/>
                  <a:ea typeface="Arial"/>
                  <a:cs typeface="Arial"/>
                  <a:sym typeface="Arial"/>
                </a:endParaRPr>
              </a:p>
            </p:txBody>
          </p:sp>
          <p:sp>
            <p:nvSpPr>
              <p:cNvPr id="198" name="Google Shape;198;p21"/>
              <p:cNvSpPr/>
              <p:nvPr/>
            </p:nvSpPr>
            <p:spPr>
              <a:xfrm>
                <a:off x="811415" y="2326005"/>
                <a:ext cx="45600" cy="45600"/>
              </a:xfrm>
              <a:prstGeom prst="ellipse">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latin typeface="Arial"/>
                  <a:ea typeface="Arial"/>
                  <a:cs typeface="Arial"/>
                  <a:sym typeface="Arial"/>
                </a:endParaRPr>
              </a:p>
            </p:txBody>
          </p:sp>
        </p:grpSp>
      </p:grpSp>
      <p:grpSp>
        <p:nvGrpSpPr>
          <p:cNvPr id="199" name="Google Shape;199;p21"/>
          <p:cNvGrpSpPr/>
          <p:nvPr/>
        </p:nvGrpSpPr>
        <p:grpSpPr>
          <a:xfrm>
            <a:off x="928059" y="4968474"/>
            <a:ext cx="10870798" cy="45600"/>
            <a:chOff x="533400" y="4692702"/>
            <a:chExt cx="8153302" cy="45600"/>
          </a:xfrm>
        </p:grpSpPr>
        <p:cxnSp>
          <p:nvCxnSpPr>
            <p:cNvPr id="200" name="Google Shape;200;p21"/>
            <p:cNvCxnSpPr/>
            <p:nvPr/>
          </p:nvCxnSpPr>
          <p:spPr>
            <a:xfrm>
              <a:off x="550402" y="4715562"/>
              <a:ext cx="8136300" cy="0"/>
            </a:xfrm>
            <a:prstGeom prst="straightConnector1">
              <a:avLst/>
            </a:prstGeom>
            <a:noFill/>
            <a:ln w="9525" cap="flat" cmpd="sng">
              <a:solidFill>
                <a:srgbClr val="D7D7D7"/>
              </a:solidFill>
              <a:prstDash val="solid"/>
              <a:round/>
              <a:headEnd type="none" w="sm" len="sm"/>
              <a:tailEnd type="none" w="sm" len="sm"/>
            </a:ln>
          </p:spPr>
        </p:cxnSp>
        <p:grpSp>
          <p:nvGrpSpPr>
            <p:cNvPr id="201" name="Google Shape;201;p21"/>
            <p:cNvGrpSpPr/>
            <p:nvPr/>
          </p:nvGrpSpPr>
          <p:grpSpPr>
            <a:xfrm>
              <a:off x="533400" y="4692702"/>
              <a:ext cx="323615" cy="45600"/>
              <a:chOff x="533400" y="4685445"/>
              <a:chExt cx="323615" cy="45600"/>
            </a:xfrm>
          </p:grpSpPr>
          <p:sp>
            <p:nvSpPr>
              <p:cNvPr id="202" name="Google Shape;202;p21"/>
              <p:cNvSpPr/>
              <p:nvPr/>
            </p:nvSpPr>
            <p:spPr>
              <a:xfrm>
                <a:off x="533400" y="4685445"/>
                <a:ext cx="45600" cy="45600"/>
              </a:xfrm>
              <a:prstGeom prst="ellipse">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latin typeface="Arial"/>
                  <a:ea typeface="Arial"/>
                  <a:cs typeface="Arial"/>
                  <a:sym typeface="Arial"/>
                </a:endParaRPr>
              </a:p>
            </p:txBody>
          </p:sp>
          <p:sp>
            <p:nvSpPr>
              <p:cNvPr id="203" name="Google Shape;203;p21"/>
              <p:cNvSpPr/>
              <p:nvPr/>
            </p:nvSpPr>
            <p:spPr>
              <a:xfrm>
                <a:off x="672408" y="4685445"/>
                <a:ext cx="45600" cy="45600"/>
              </a:xfrm>
              <a:prstGeom prst="ellipse">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latin typeface="Arial"/>
                  <a:ea typeface="Arial"/>
                  <a:cs typeface="Arial"/>
                  <a:sym typeface="Arial"/>
                </a:endParaRPr>
              </a:p>
            </p:txBody>
          </p:sp>
          <p:sp>
            <p:nvSpPr>
              <p:cNvPr id="204" name="Google Shape;204;p21"/>
              <p:cNvSpPr/>
              <p:nvPr/>
            </p:nvSpPr>
            <p:spPr>
              <a:xfrm>
                <a:off x="811415" y="4685445"/>
                <a:ext cx="45600" cy="45600"/>
              </a:xfrm>
              <a:prstGeom prst="ellipse">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latin typeface="Arial"/>
                  <a:ea typeface="Arial"/>
                  <a:cs typeface="Arial"/>
                  <a:sym typeface="Arial"/>
                </a:endParaRPr>
              </a:p>
            </p:txBody>
          </p:sp>
        </p:grpSp>
        <p:grpSp>
          <p:nvGrpSpPr>
            <p:cNvPr id="205" name="Google Shape;205;p21"/>
            <p:cNvGrpSpPr/>
            <p:nvPr/>
          </p:nvGrpSpPr>
          <p:grpSpPr>
            <a:xfrm>
              <a:off x="8363065" y="4692702"/>
              <a:ext cx="323615" cy="45600"/>
              <a:chOff x="533400" y="2326005"/>
              <a:chExt cx="323615" cy="45600"/>
            </a:xfrm>
          </p:grpSpPr>
          <p:sp>
            <p:nvSpPr>
              <p:cNvPr id="206" name="Google Shape;206;p21"/>
              <p:cNvSpPr/>
              <p:nvPr/>
            </p:nvSpPr>
            <p:spPr>
              <a:xfrm>
                <a:off x="533400" y="2326005"/>
                <a:ext cx="45600" cy="45600"/>
              </a:xfrm>
              <a:prstGeom prst="ellipse">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latin typeface="Arial"/>
                  <a:ea typeface="Arial"/>
                  <a:cs typeface="Arial"/>
                  <a:sym typeface="Arial"/>
                </a:endParaRPr>
              </a:p>
            </p:txBody>
          </p:sp>
          <p:sp>
            <p:nvSpPr>
              <p:cNvPr id="207" name="Google Shape;207;p21"/>
              <p:cNvSpPr/>
              <p:nvPr/>
            </p:nvSpPr>
            <p:spPr>
              <a:xfrm>
                <a:off x="672408" y="2326005"/>
                <a:ext cx="45600" cy="45600"/>
              </a:xfrm>
              <a:prstGeom prst="ellipse">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latin typeface="Arial"/>
                  <a:ea typeface="Arial"/>
                  <a:cs typeface="Arial"/>
                  <a:sym typeface="Arial"/>
                </a:endParaRPr>
              </a:p>
            </p:txBody>
          </p:sp>
          <p:sp>
            <p:nvSpPr>
              <p:cNvPr id="208" name="Google Shape;208;p21"/>
              <p:cNvSpPr/>
              <p:nvPr/>
            </p:nvSpPr>
            <p:spPr>
              <a:xfrm>
                <a:off x="811415" y="2326005"/>
                <a:ext cx="45600" cy="45600"/>
              </a:xfrm>
              <a:prstGeom prst="ellipse">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latin typeface="Arial"/>
                  <a:ea typeface="Arial"/>
                  <a:cs typeface="Arial"/>
                  <a:sym typeface="Arial"/>
                </a:endParaRPr>
              </a:p>
            </p:txBody>
          </p:sp>
        </p:grpSp>
      </p:grpSp>
      <p:sp>
        <p:nvSpPr>
          <p:cNvPr id="209" name="Google Shape;209;p21"/>
          <p:cNvSpPr txBox="1"/>
          <p:nvPr/>
        </p:nvSpPr>
        <p:spPr>
          <a:xfrm>
            <a:off x="1740877" y="2133600"/>
            <a:ext cx="7315200" cy="371100"/>
          </a:xfrm>
          <a:prstGeom prst="rect">
            <a:avLst/>
          </a:prstGeom>
          <a:noFill/>
          <a:ln>
            <a:noFill/>
          </a:ln>
        </p:spPr>
        <p:txBody>
          <a:bodyPr spcFirstLastPara="1" wrap="square" lIns="91425" tIns="45700" rIns="91425" bIns="45700" anchor="t" anchorCtr="0">
            <a:noAutofit/>
          </a:bodyPr>
          <a:lstStyle/>
          <a:p>
            <a:r>
              <a:rPr lang="en-US">
                <a:solidFill>
                  <a:srgbClr val="000000"/>
                </a:solidFill>
                <a:latin typeface="Calibri"/>
                <a:ea typeface="Calibri"/>
                <a:cs typeface="Calibri"/>
                <a:sym typeface="Calibri"/>
              </a:rPr>
              <a:t>Patients not getting a differential diagnosis</a:t>
            </a:r>
            <a:endParaRPr>
              <a:solidFill>
                <a:prstClr val="black"/>
              </a:solidFill>
            </a:endParaRPr>
          </a:p>
        </p:txBody>
      </p:sp>
      <p:sp>
        <p:nvSpPr>
          <p:cNvPr id="210" name="Google Shape;210;p21"/>
          <p:cNvSpPr txBox="1"/>
          <p:nvPr/>
        </p:nvSpPr>
        <p:spPr>
          <a:xfrm>
            <a:off x="1740877" y="2882866"/>
            <a:ext cx="7315200" cy="371100"/>
          </a:xfrm>
          <a:prstGeom prst="rect">
            <a:avLst/>
          </a:prstGeom>
          <a:noFill/>
          <a:ln>
            <a:noFill/>
          </a:ln>
        </p:spPr>
        <p:txBody>
          <a:bodyPr spcFirstLastPara="1" wrap="square" lIns="91425" tIns="45700" rIns="91425" bIns="45700" anchor="t" anchorCtr="0">
            <a:noAutofit/>
          </a:bodyPr>
          <a:lstStyle/>
          <a:p>
            <a:r>
              <a:rPr lang="en-US">
                <a:solidFill>
                  <a:srgbClr val="000000"/>
                </a:solidFill>
                <a:latin typeface="Calibri"/>
                <a:ea typeface="Calibri"/>
                <a:cs typeface="Calibri"/>
                <a:sym typeface="Calibri"/>
              </a:rPr>
              <a:t>Lack of early treatment</a:t>
            </a:r>
            <a:endParaRPr>
              <a:solidFill>
                <a:prstClr val="black"/>
              </a:solidFill>
            </a:endParaRPr>
          </a:p>
        </p:txBody>
      </p:sp>
      <p:sp>
        <p:nvSpPr>
          <p:cNvPr id="211" name="Google Shape;211;p21"/>
          <p:cNvSpPr txBox="1"/>
          <p:nvPr/>
        </p:nvSpPr>
        <p:spPr>
          <a:xfrm>
            <a:off x="1740877" y="3622370"/>
            <a:ext cx="8839200" cy="369300"/>
          </a:xfrm>
          <a:prstGeom prst="rect">
            <a:avLst/>
          </a:prstGeom>
          <a:noFill/>
          <a:ln>
            <a:noFill/>
          </a:ln>
        </p:spPr>
        <p:txBody>
          <a:bodyPr spcFirstLastPara="1" wrap="square" lIns="91425" tIns="45700" rIns="91425" bIns="45700" anchor="t" anchorCtr="0">
            <a:noAutofit/>
          </a:bodyPr>
          <a:lstStyle/>
          <a:p>
            <a:r>
              <a:rPr lang="en-US">
                <a:solidFill>
                  <a:srgbClr val="000000"/>
                </a:solidFill>
                <a:latin typeface="Calibri"/>
                <a:ea typeface="Calibri"/>
                <a:cs typeface="Calibri"/>
                <a:sym typeface="Calibri"/>
              </a:rPr>
              <a:t>Current pathways are lengthy and sometimes delay treatment</a:t>
            </a:r>
            <a:endParaRPr>
              <a:solidFill>
                <a:prstClr val="black"/>
              </a:solidFill>
            </a:endParaRPr>
          </a:p>
        </p:txBody>
      </p:sp>
      <p:sp>
        <p:nvSpPr>
          <p:cNvPr id="212" name="Google Shape;212;p21"/>
          <p:cNvSpPr txBox="1"/>
          <p:nvPr/>
        </p:nvSpPr>
        <p:spPr>
          <a:xfrm>
            <a:off x="1740877" y="4395658"/>
            <a:ext cx="8839200" cy="369300"/>
          </a:xfrm>
          <a:prstGeom prst="rect">
            <a:avLst/>
          </a:prstGeom>
          <a:noFill/>
          <a:ln>
            <a:noFill/>
          </a:ln>
        </p:spPr>
        <p:txBody>
          <a:bodyPr spcFirstLastPara="1" wrap="square" lIns="91425" tIns="45700" rIns="91425" bIns="45700" anchor="t" anchorCtr="0">
            <a:noAutofit/>
          </a:bodyPr>
          <a:lstStyle/>
          <a:p>
            <a:r>
              <a:rPr lang="en-US">
                <a:solidFill>
                  <a:srgbClr val="000000"/>
                </a:solidFill>
                <a:latin typeface="Calibri"/>
                <a:ea typeface="Calibri"/>
                <a:cs typeface="Calibri"/>
                <a:sym typeface="Calibri"/>
              </a:rPr>
              <a:t>Lack of surgical treatment awareness</a:t>
            </a:r>
            <a:endParaRPr>
              <a:solidFill>
                <a:prstClr val="black"/>
              </a:solidFill>
            </a:endParaRPr>
          </a:p>
        </p:txBody>
      </p:sp>
      <p:sp>
        <p:nvSpPr>
          <p:cNvPr id="213" name="Google Shape;213;p21"/>
          <p:cNvSpPr txBox="1"/>
          <p:nvPr/>
        </p:nvSpPr>
        <p:spPr>
          <a:xfrm>
            <a:off x="1740877" y="5221906"/>
            <a:ext cx="8839200" cy="369300"/>
          </a:xfrm>
          <a:prstGeom prst="rect">
            <a:avLst/>
          </a:prstGeom>
          <a:noFill/>
          <a:ln>
            <a:noFill/>
          </a:ln>
        </p:spPr>
        <p:txBody>
          <a:bodyPr spcFirstLastPara="1" wrap="square" lIns="91425" tIns="45700" rIns="91425" bIns="45700" anchor="t" anchorCtr="0">
            <a:noAutofit/>
          </a:bodyPr>
          <a:lstStyle/>
          <a:p>
            <a:r>
              <a:rPr lang="en-US" dirty="0">
                <a:solidFill>
                  <a:srgbClr val="000000"/>
                </a:solidFill>
                <a:latin typeface="Calibri"/>
                <a:ea typeface="Calibri"/>
                <a:cs typeface="Calibri"/>
                <a:sym typeface="Calibri"/>
              </a:rPr>
              <a:t>Prevention of recurrence</a:t>
            </a:r>
            <a:endParaRPr dirty="0">
              <a:solidFill>
                <a:prstClr val="black"/>
              </a:solidFill>
            </a:endParaRPr>
          </a:p>
        </p:txBody>
      </p:sp>
    </p:spTree>
    <p:extLst>
      <p:ext uri="{BB962C8B-B14F-4D97-AF65-F5344CB8AC3E}">
        <p14:creationId xmlns:p14="http://schemas.microsoft.com/office/powerpoint/2010/main" val="262821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2"/>
          <p:cNvSpPr/>
          <p:nvPr/>
        </p:nvSpPr>
        <p:spPr>
          <a:xfrm>
            <a:off x="0" y="5644"/>
            <a:ext cx="12192000" cy="6858000"/>
          </a:xfrm>
          <a:prstGeom prst="rect">
            <a:avLst/>
          </a:prstGeom>
          <a:solidFill>
            <a:schemeClr val="lt1"/>
          </a:solidFill>
          <a:ln>
            <a:noFill/>
          </a:ln>
        </p:spPr>
        <p:txBody>
          <a:bodyPr spcFirstLastPara="1" wrap="square" lIns="91425" tIns="45700" rIns="91425" bIns="45700" anchor="ctr" anchorCtr="0">
            <a:noAutofit/>
          </a:bodyPr>
          <a:lstStyle/>
          <a:p>
            <a:pPr algn="ctr"/>
            <a:r>
              <a:rPr lang="en-US">
                <a:solidFill>
                  <a:prstClr val="white"/>
                </a:solidFill>
                <a:ea typeface="Trebuchet MS"/>
                <a:cs typeface="Trebuchet MS"/>
                <a:sym typeface="Trebuchet MS"/>
              </a:rPr>
              <a:t>c</a:t>
            </a:r>
            <a:endParaRPr>
              <a:solidFill>
                <a:prstClr val="white"/>
              </a:solidFill>
              <a:ea typeface="Trebuchet MS"/>
              <a:cs typeface="Trebuchet MS"/>
              <a:sym typeface="Trebuchet MS"/>
            </a:endParaRPr>
          </a:p>
        </p:txBody>
      </p:sp>
      <p:sp>
        <p:nvSpPr>
          <p:cNvPr id="219" name="Google Shape;219;p22"/>
          <p:cNvSpPr/>
          <p:nvPr/>
        </p:nvSpPr>
        <p:spPr>
          <a:xfrm rot="10800000">
            <a:off x="-4" y="4"/>
            <a:ext cx="842700" cy="5666100"/>
          </a:xfrm>
          <a:prstGeom prst="triangle">
            <a:avLst>
              <a:gd name="adj" fmla="val 100000"/>
            </a:avLst>
          </a:prstGeom>
          <a:solidFill>
            <a:schemeClr val="accent1">
              <a:alpha val="84710"/>
            </a:schemeClr>
          </a:solidFill>
          <a:ln>
            <a:noFill/>
          </a:ln>
        </p:spPr>
        <p:txBody>
          <a:bodyPr spcFirstLastPara="1" wrap="square" lIns="91425" tIns="91425" rIns="91425" bIns="91425" anchor="ctr" anchorCtr="0">
            <a:noAutofit/>
          </a:bodyPr>
          <a:lstStyle/>
          <a:p>
            <a:endParaRPr>
              <a:solidFill>
                <a:prstClr val="black"/>
              </a:solidFill>
            </a:endParaRPr>
          </a:p>
        </p:txBody>
      </p:sp>
      <p:sp>
        <p:nvSpPr>
          <p:cNvPr id="220" name="Google Shape;220;p22"/>
          <p:cNvSpPr/>
          <p:nvPr/>
        </p:nvSpPr>
        <p:spPr>
          <a:xfrm flipH="1">
            <a:off x="11743200" y="4013200"/>
            <a:ext cx="448800" cy="2844900"/>
          </a:xfrm>
          <a:prstGeom prst="triangle">
            <a:avLst>
              <a:gd name="adj" fmla="val 0"/>
            </a:avLst>
          </a:prstGeom>
          <a:solidFill>
            <a:schemeClr val="accent1">
              <a:alpha val="84710"/>
            </a:schemeClr>
          </a:solidFill>
          <a:ln>
            <a:noFill/>
          </a:ln>
        </p:spPr>
        <p:txBody>
          <a:bodyPr spcFirstLastPara="1" wrap="square" lIns="91425" tIns="91425" rIns="91425" bIns="91425" anchor="ctr" anchorCtr="0">
            <a:noAutofit/>
          </a:bodyPr>
          <a:lstStyle/>
          <a:p>
            <a:endParaRPr>
              <a:solidFill>
                <a:prstClr val="black"/>
              </a:solidFill>
            </a:endParaRPr>
          </a:p>
        </p:txBody>
      </p:sp>
      <p:pic>
        <p:nvPicPr>
          <p:cNvPr id="221" name="Google Shape;221;p22"/>
          <p:cNvPicPr preferRelativeResize="0"/>
          <p:nvPr/>
        </p:nvPicPr>
        <p:blipFill rotWithShape="1">
          <a:blip r:embed="rId3">
            <a:alphaModFix/>
          </a:blip>
          <a:srcRect/>
          <a:stretch/>
        </p:blipFill>
        <p:spPr>
          <a:xfrm>
            <a:off x="10940891" y="5562600"/>
            <a:ext cx="1172105" cy="1172105"/>
          </a:xfrm>
          <a:prstGeom prst="rect">
            <a:avLst/>
          </a:prstGeom>
          <a:noFill/>
          <a:ln>
            <a:noFill/>
          </a:ln>
        </p:spPr>
      </p:pic>
      <p:sp>
        <p:nvSpPr>
          <p:cNvPr id="222" name="Google Shape;222;p22"/>
          <p:cNvSpPr txBox="1">
            <a:spLocks noGrp="1"/>
          </p:cNvSpPr>
          <p:nvPr>
            <p:ph type="title"/>
          </p:nvPr>
        </p:nvSpPr>
        <p:spPr>
          <a:xfrm>
            <a:off x="1289325" y="5820575"/>
            <a:ext cx="8962800" cy="737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2600" b="1" dirty="0">
                <a:solidFill>
                  <a:srgbClr val="CC0000"/>
                </a:solidFill>
                <a:latin typeface="Calibri"/>
                <a:ea typeface="Calibri"/>
                <a:cs typeface="Calibri"/>
                <a:sym typeface="Calibri"/>
              </a:rPr>
              <a:t>56% of people with VLUs do not get a differential diagnosis</a:t>
            </a:r>
            <a:r>
              <a:rPr lang="en-US" sz="2400" dirty="0">
                <a:solidFill>
                  <a:srgbClr val="002060"/>
                </a:solidFill>
              </a:rPr>
              <a:t> </a:t>
            </a:r>
            <a:r>
              <a:rPr lang="en-US" sz="1800" dirty="0">
                <a:solidFill>
                  <a:srgbClr val="002060"/>
                </a:solidFill>
              </a:rPr>
              <a:t> </a:t>
            </a:r>
            <a:r>
              <a:rPr lang="en-US" sz="1800" dirty="0" smtClean="0">
                <a:solidFill>
                  <a:srgbClr val="002060"/>
                </a:solidFill>
              </a:rPr>
              <a:t/>
            </a:r>
            <a:br>
              <a:rPr lang="en-US" sz="1800" dirty="0" smtClean="0">
                <a:solidFill>
                  <a:srgbClr val="002060"/>
                </a:solidFill>
              </a:rPr>
            </a:br>
            <a:r>
              <a:rPr lang="en-US" sz="1200" dirty="0" smtClean="0">
                <a:solidFill>
                  <a:schemeClr val="dk1"/>
                </a:solidFill>
                <a:latin typeface="Arial"/>
                <a:ea typeface="Arial"/>
                <a:cs typeface="Arial"/>
                <a:sym typeface="Arial"/>
              </a:rPr>
              <a:t>Guest </a:t>
            </a:r>
            <a:r>
              <a:rPr lang="en-US" sz="1200" dirty="0">
                <a:solidFill>
                  <a:schemeClr val="dk1"/>
                </a:solidFill>
                <a:latin typeface="Arial"/>
                <a:ea typeface="Arial"/>
                <a:cs typeface="Arial"/>
                <a:sym typeface="Arial"/>
              </a:rPr>
              <a:t>JF, et al (2015) </a:t>
            </a:r>
            <a:endParaRPr sz="1200" dirty="0"/>
          </a:p>
        </p:txBody>
      </p:sp>
      <p:cxnSp>
        <p:nvCxnSpPr>
          <p:cNvPr id="223" name="Google Shape;223;p22"/>
          <p:cNvCxnSpPr/>
          <p:nvPr/>
        </p:nvCxnSpPr>
        <p:spPr>
          <a:xfrm flipH="1">
            <a:off x="6392764" y="1635516"/>
            <a:ext cx="16800" cy="3610800"/>
          </a:xfrm>
          <a:prstGeom prst="straightConnector1">
            <a:avLst/>
          </a:prstGeom>
          <a:noFill/>
          <a:ln w="9525" cap="flat" cmpd="sng">
            <a:solidFill>
              <a:schemeClr val="dk2"/>
            </a:solidFill>
            <a:prstDash val="solid"/>
            <a:round/>
            <a:headEnd type="none" w="med" len="med"/>
            <a:tailEnd type="none" w="med" len="med"/>
          </a:ln>
        </p:spPr>
      </p:cxnSp>
      <p:sp>
        <p:nvSpPr>
          <p:cNvPr id="224" name="Google Shape;224;p22"/>
          <p:cNvSpPr txBox="1"/>
          <p:nvPr/>
        </p:nvSpPr>
        <p:spPr>
          <a:xfrm>
            <a:off x="2825114" y="1591763"/>
            <a:ext cx="2370300" cy="4218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US">
                <a:solidFill>
                  <a:prstClr val="black"/>
                </a:solidFill>
                <a:ea typeface="Trebuchet MS"/>
                <a:cs typeface="Trebuchet MS"/>
                <a:sym typeface="Trebuchet MS"/>
              </a:rPr>
              <a:t>Referral confusion</a:t>
            </a:r>
            <a:endParaRPr>
              <a:solidFill>
                <a:prstClr val="black"/>
              </a:solidFill>
              <a:ea typeface="Trebuchet MS"/>
              <a:cs typeface="Trebuchet MS"/>
              <a:sym typeface="Trebuchet MS"/>
            </a:endParaRPr>
          </a:p>
        </p:txBody>
      </p:sp>
      <p:sp>
        <p:nvSpPr>
          <p:cNvPr id="225" name="Google Shape;225;p22"/>
          <p:cNvSpPr txBox="1"/>
          <p:nvPr/>
        </p:nvSpPr>
        <p:spPr>
          <a:xfrm>
            <a:off x="6838327" y="1630094"/>
            <a:ext cx="2967000" cy="4026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US">
                <a:solidFill>
                  <a:prstClr val="black"/>
                </a:solidFill>
                <a:ea typeface="Trebuchet MS"/>
                <a:cs typeface="Trebuchet MS"/>
                <a:sym typeface="Trebuchet MS"/>
              </a:rPr>
              <a:t>Vascular Assessment</a:t>
            </a:r>
            <a:endParaRPr>
              <a:solidFill>
                <a:prstClr val="black"/>
              </a:solidFill>
              <a:ea typeface="Trebuchet MS"/>
              <a:cs typeface="Trebuchet MS"/>
              <a:sym typeface="Trebuchet MS"/>
            </a:endParaRPr>
          </a:p>
        </p:txBody>
      </p:sp>
      <p:sp>
        <p:nvSpPr>
          <p:cNvPr id="226" name="Google Shape;226;p22"/>
          <p:cNvSpPr/>
          <p:nvPr/>
        </p:nvSpPr>
        <p:spPr>
          <a:xfrm>
            <a:off x="6713061" y="2282407"/>
            <a:ext cx="3204300" cy="2983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2400">
                <a:solidFill>
                  <a:prstClr val="black"/>
                </a:solidFill>
                <a:latin typeface="Calibri"/>
                <a:ea typeface="Calibri"/>
                <a:cs typeface="Calibri"/>
                <a:sym typeface="Calibri"/>
              </a:rPr>
              <a:t>ABPI does not diagnose Venous disease</a:t>
            </a:r>
            <a:endParaRPr sz="2400">
              <a:solidFill>
                <a:prstClr val="black"/>
              </a:solidFill>
              <a:latin typeface="Calibri"/>
              <a:ea typeface="Calibri"/>
              <a:cs typeface="Calibri"/>
              <a:sym typeface="Calibri"/>
            </a:endParaRPr>
          </a:p>
        </p:txBody>
      </p:sp>
      <p:sp>
        <p:nvSpPr>
          <p:cNvPr id="227" name="Google Shape;227;p22"/>
          <p:cNvSpPr/>
          <p:nvPr/>
        </p:nvSpPr>
        <p:spPr>
          <a:xfrm>
            <a:off x="3242553" y="2250514"/>
            <a:ext cx="1200900" cy="13893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1500">
                <a:solidFill>
                  <a:prstClr val="black"/>
                </a:solidFill>
                <a:latin typeface="Calibri"/>
                <a:ea typeface="Calibri"/>
                <a:cs typeface="Calibri"/>
                <a:sym typeface="Calibri"/>
              </a:rPr>
              <a:t>Practice Nurse</a:t>
            </a:r>
            <a:endParaRPr sz="1500">
              <a:solidFill>
                <a:prstClr val="black"/>
              </a:solidFill>
              <a:latin typeface="Calibri"/>
              <a:ea typeface="Calibri"/>
              <a:cs typeface="Calibri"/>
              <a:sym typeface="Calibri"/>
            </a:endParaRPr>
          </a:p>
        </p:txBody>
      </p:sp>
      <p:sp>
        <p:nvSpPr>
          <p:cNvPr id="228" name="Google Shape;228;p22"/>
          <p:cNvSpPr/>
          <p:nvPr/>
        </p:nvSpPr>
        <p:spPr>
          <a:xfrm>
            <a:off x="1624088" y="2282419"/>
            <a:ext cx="1200900" cy="1389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1500">
                <a:solidFill>
                  <a:prstClr val="black"/>
                </a:solidFill>
                <a:latin typeface="Calibri"/>
                <a:ea typeface="Calibri"/>
                <a:cs typeface="Calibri"/>
                <a:sym typeface="Calibri"/>
              </a:rPr>
              <a:t>TVN</a:t>
            </a:r>
            <a:endParaRPr sz="1500">
              <a:solidFill>
                <a:prstClr val="black"/>
              </a:solidFill>
              <a:latin typeface="Calibri"/>
              <a:ea typeface="Calibri"/>
              <a:cs typeface="Calibri"/>
              <a:sym typeface="Calibri"/>
            </a:endParaRPr>
          </a:p>
        </p:txBody>
      </p:sp>
      <p:sp>
        <p:nvSpPr>
          <p:cNvPr id="229" name="Google Shape;229;p22"/>
          <p:cNvSpPr/>
          <p:nvPr/>
        </p:nvSpPr>
        <p:spPr>
          <a:xfrm>
            <a:off x="4861018" y="2282416"/>
            <a:ext cx="1200900" cy="13893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1500">
                <a:solidFill>
                  <a:prstClr val="black"/>
                </a:solidFill>
                <a:latin typeface="Calibri"/>
                <a:ea typeface="Calibri"/>
                <a:cs typeface="Calibri"/>
                <a:sym typeface="Calibri"/>
              </a:rPr>
              <a:t>Plastics</a:t>
            </a:r>
            <a:endParaRPr sz="1500">
              <a:solidFill>
                <a:prstClr val="black"/>
              </a:solidFill>
              <a:latin typeface="Calibri"/>
              <a:ea typeface="Calibri"/>
              <a:cs typeface="Calibri"/>
              <a:sym typeface="Calibri"/>
            </a:endParaRPr>
          </a:p>
        </p:txBody>
      </p:sp>
      <p:sp>
        <p:nvSpPr>
          <p:cNvPr id="230" name="Google Shape;230;p22"/>
          <p:cNvSpPr/>
          <p:nvPr/>
        </p:nvSpPr>
        <p:spPr>
          <a:xfrm>
            <a:off x="3242553" y="3876940"/>
            <a:ext cx="1200900" cy="13893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1500">
                <a:solidFill>
                  <a:prstClr val="black"/>
                </a:solidFill>
                <a:latin typeface="Calibri"/>
                <a:ea typeface="Calibri"/>
                <a:cs typeface="Calibri"/>
                <a:sym typeface="Calibri"/>
              </a:rPr>
              <a:t>Derm</a:t>
            </a:r>
            <a:endParaRPr sz="1500">
              <a:solidFill>
                <a:prstClr val="black"/>
              </a:solidFill>
              <a:latin typeface="Calibri"/>
              <a:ea typeface="Calibri"/>
              <a:cs typeface="Calibri"/>
              <a:sym typeface="Calibri"/>
            </a:endParaRPr>
          </a:p>
        </p:txBody>
      </p:sp>
      <p:sp>
        <p:nvSpPr>
          <p:cNvPr id="231" name="Google Shape;231;p22"/>
          <p:cNvSpPr/>
          <p:nvPr/>
        </p:nvSpPr>
        <p:spPr>
          <a:xfrm>
            <a:off x="1624088" y="3876943"/>
            <a:ext cx="1200900" cy="1389300"/>
          </a:xfrm>
          <a:prstGeom prst="roundRect">
            <a:avLst>
              <a:gd name="adj" fmla="val 16667"/>
            </a:avLst>
          </a:prstGeom>
          <a:solidFill>
            <a:srgbClr val="DD7E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1500">
                <a:solidFill>
                  <a:prstClr val="black"/>
                </a:solidFill>
                <a:latin typeface="Calibri"/>
                <a:ea typeface="Calibri"/>
                <a:cs typeface="Calibri"/>
                <a:sym typeface="Calibri"/>
              </a:rPr>
              <a:t>Vascular</a:t>
            </a:r>
            <a:endParaRPr sz="1500">
              <a:solidFill>
                <a:prstClr val="black"/>
              </a:solidFill>
              <a:latin typeface="Calibri"/>
              <a:ea typeface="Calibri"/>
              <a:cs typeface="Calibri"/>
              <a:sym typeface="Calibri"/>
            </a:endParaRPr>
          </a:p>
        </p:txBody>
      </p:sp>
      <p:sp>
        <p:nvSpPr>
          <p:cNvPr id="232" name="Google Shape;232;p22"/>
          <p:cNvSpPr/>
          <p:nvPr/>
        </p:nvSpPr>
        <p:spPr>
          <a:xfrm>
            <a:off x="4861018" y="3876940"/>
            <a:ext cx="1200900" cy="1389300"/>
          </a:xfrm>
          <a:prstGeom prst="roundRect">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1500">
                <a:solidFill>
                  <a:prstClr val="black"/>
                </a:solidFill>
                <a:latin typeface="Calibri"/>
                <a:ea typeface="Calibri"/>
                <a:cs typeface="Calibri"/>
                <a:sym typeface="Calibri"/>
              </a:rPr>
              <a:t>District Nurse</a:t>
            </a:r>
            <a:endParaRPr sz="1500">
              <a:solidFill>
                <a:prstClr val="black"/>
              </a:solidFill>
              <a:latin typeface="Calibri"/>
              <a:ea typeface="Calibri"/>
              <a:cs typeface="Calibri"/>
              <a:sym typeface="Calibri"/>
            </a:endParaRPr>
          </a:p>
        </p:txBody>
      </p:sp>
      <p:sp>
        <p:nvSpPr>
          <p:cNvPr id="233" name="Google Shape;233;p22"/>
          <p:cNvSpPr txBox="1"/>
          <p:nvPr/>
        </p:nvSpPr>
        <p:spPr>
          <a:xfrm>
            <a:off x="1586475" y="488925"/>
            <a:ext cx="7692600" cy="843600"/>
          </a:xfrm>
          <a:prstGeom prst="rect">
            <a:avLst/>
          </a:prstGeom>
          <a:noFill/>
          <a:ln>
            <a:noFill/>
          </a:ln>
        </p:spPr>
        <p:txBody>
          <a:bodyPr spcFirstLastPara="1" wrap="square" lIns="91425" tIns="91425" rIns="91425" bIns="91425" anchor="t" anchorCtr="0">
            <a:noAutofit/>
          </a:bodyPr>
          <a:lstStyle/>
          <a:p>
            <a:r>
              <a:rPr lang="en-US" sz="3600">
                <a:solidFill>
                  <a:srgbClr val="5FCBEF"/>
                </a:solidFill>
                <a:ea typeface="Trebuchet MS"/>
                <a:cs typeface="Trebuchet MS"/>
                <a:sym typeface="Trebuchet MS"/>
              </a:rPr>
              <a:t>Challenge of getting the diagnosis</a:t>
            </a:r>
            <a:endParaRPr sz="3600">
              <a:solidFill>
                <a:srgbClr val="5FCBEF"/>
              </a:solidFill>
              <a:ea typeface="Trebuchet MS"/>
              <a:cs typeface="Trebuchet MS"/>
              <a:sym typeface="Trebuchet MS"/>
            </a:endParaRPr>
          </a:p>
        </p:txBody>
      </p:sp>
      <p:sp>
        <p:nvSpPr>
          <p:cNvPr id="234" name="Google Shape;234;p22"/>
          <p:cNvSpPr/>
          <p:nvPr/>
        </p:nvSpPr>
        <p:spPr>
          <a:xfrm>
            <a:off x="2917875" y="4414863"/>
            <a:ext cx="231812" cy="313475"/>
          </a:xfrm>
          <a:prstGeom prst="rect">
            <a:avLst/>
          </a:prstGeom>
        </p:spPr>
        <p:txBody>
          <a:bodyPr>
            <a:prstTxWarp prst="textPlain">
              <a:avLst/>
            </a:prstTxWarp>
          </a:bodyPr>
          <a:lstStyle/>
          <a:p>
            <a:pPr algn="ctr"/>
            <a:r>
              <a:rPr>
                <a:ln w="9525" cap="flat" cmpd="sng">
                  <a:solidFill>
                    <a:srgbClr val="2C3C43"/>
                  </a:solidFill>
                  <a:prstDash val="solid"/>
                  <a:round/>
                  <a:headEnd type="none" w="sm" len="sm"/>
                  <a:tailEnd type="none" w="sm" len="sm"/>
                </a:ln>
                <a:solidFill>
                  <a:srgbClr val="000000"/>
                </a:solidFill>
                <a:latin typeface="Arial"/>
              </a:rPr>
              <a:t>?</a:t>
            </a:r>
          </a:p>
        </p:txBody>
      </p:sp>
      <p:sp>
        <p:nvSpPr>
          <p:cNvPr id="235" name="Google Shape;235;p22"/>
          <p:cNvSpPr/>
          <p:nvPr/>
        </p:nvSpPr>
        <p:spPr>
          <a:xfrm>
            <a:off x="2917875" y="2716950"/>
            <a:ext cx="231812" cy="313475"/>
          </a:xfrm>
          <a:prstGeom prst="rect">
            <a:avLst/>
          </a:prstGeom>
        </p:spPr>
        <p:txBody>
          <a:bodyPr>
            <a:prstTxWarp prst="textPlain">
              <a:avLst/>
            </a:prstTxWarp>
          </a:bodyPr>
          <a:lstStyle/>
          <a:p>
            <a:pPr algn="ctr"/>
            <a:r>
              <a:rPr>
                <a:ln w="9525" cap="flat" cmpd="sng">
                  <a:solidFill>
                    <a:srgbClr val="2C3C43"/>
                  </a:solidFill>
                  <a:prstDash val="solid"/>
                  <a:round/>
                  <a:headEnd type="none" w="sm" len="sm"/>
                  <a:tailEnd type="none" w="sm" len="sm"/>
                </a:ln>
                <a:solidFill>
                  <a:srgbClr val="000000"/>
                </a:solidFill>
                <a:latin typeface="Arial"/>
              </a:rPr>
              <a:t>?</a:t>
            </a:r>
          </a:p>
        </p:txBody>
      </p:sp>
      <p:sp>
        <p:nvSpPr>
          <p:cNvPr id="236" name="Google Shape;236;p22"/>
          <p:cNvSpPr/>
          <p:nvPr/>
        </p:nvSpPr>
        <p:spPr>
          <a:xfrm>
            <a:off x="4536337" y="2716938"/>
            <a:ext cx="231812" cy="313475"/>
          </a:xfrm>
          <a:prstGeom prst="rect">
            <a:avLst/>
          </a:prstGeom>
        </p:spPr>
        <p:txBody>
          <a:bodyPr>
            <a:prstTxWarp prst="textPlain">
              <a:avLst/>
            </a:prstTxWarp>
          </a:bodyPr>
          <a:lstStyle/>
          <a:p>
            <a:pPr algn="ctr"/>
            <a:r>
              <a:rPr>
                <a:ln w="9525" cap="flat" cmpd="sng">
                  <a:solidFill>
                    <a:srgbClr val="2C3C43"/>
                  </a:solidFill>
                  <a:prstDash val="solid"/>
                  <a:round/>
                  <a:headEnd type="none" w="sm" len="sm"/>
                  <a:tailEnd type="none" w="sm" len="sm"/>
                </a:ln>
                <a:solidFill>
                  <a:srgbClr val="000000"/>
                </a:solidFill>
                <a:latin typeface="Arial"/>
              </a:rPr>
              <a:t>?</a:t>
            </a:r>
          </a:p>
        </p:txBody>
      </p:sp>
      <p:sp>
        <p:nvSpPr>
          <p:cNvPr id="237" name="Google Shape;237;p22"/>
          <p:cNvSpPr/>
          <p:nvPr/>
        </p:nvSpPr>
        <p:spPr>
          <a:xfrm>
            <a:off x="4536337" y="4414838"/>
            <a:ext cx="231812" cy="313475"/>
          </a:xfrm>
          <a:prstGeom prst="rect">
            <a:avLst/>
          </a:prstGeom>
        </p:spPr>
        <p:txBody>
          <a:bodyPr>
            <a:prstTxWarp prst="textPlain">
              <a:avLst/>
            </a:prstTxWarp>
          </a:bodyPr>
          <a:lstStyle/>
          <a:p>
            <a:pPr algn="ctr"/>
            <a:r>
              <a:rPr>
                <a:ln w="9525" cap="flat" cmpd="sng">
                  <a:solidFill>
                    <a:srgbClr val="2C3C43"/>
                  </a:solidFill>
                  <a:prstDash val="solid"/>
                  <a:round/>
                  <a:headEnd type="none" w="sm" len="sm"/>
                  <a:tailEnd type="none" w="sm" len="sm"/>
                </a:ln>
                <a:solidFill>
                  <a:srgbClr val="000000"/>
                </a:solidFill>
                <a:latin typeface="Arial"/>
              </a:rPr>
              <a:t>?</a:t>
            </a:r>
          </a:p>
        </p:txBody>
      </p:sp>
    </p:spTree>
    <p:extLst>
      <p:ext uri="{BB962C8B-B14F-4D97-AF65-F5344CB8AC3E}">
        <p14:creationId xmlns:p14="http://schemas.microsoft.com/office/powerpoint/2010/main" val="172874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algn="ctr"/>
            <a:endParaRPr>
              <a:solidFill>
                <a:prstClr val="white"/>
              </a:solidFill>
              <a:ea typeface="Trebuchet MS"/>
              <a:cs typeface="Trebuchet MS"/>
              <a:sym typeface="Trebuchet MS"/>
            </a:endParaRPr>
          </a:p>
        </p:txBody>
      </p:sp>
      <p:sp>
        <p:nvSpPr>
          <p:cNvPr id="243" name="Google Shape;243;p23"/>
          <p:cNvSpPr/>
          <p:nvPr/>
        </p:nvSpPr>
        <p:spPr>
          <a:xfrm rot="10800000">
            <a:off x="-104" y="54"/>
            <a:ext cx="842700" cy="5666100"/>
          </a:xfrm>
          <a:prstGeom prst="triangle">
            <a:avLst>
              <a:gd name="adj" fmla="val 100000"/>
            </a:avLst>
          </a:prstGeom>
          <a:solidFill>
            <a:schemeClr val="accent1">
              <a:alpha val="84710"/>
            </a:schemeClr>
          </a:solidFill>
          <a:ln>
            <a:noFill/>
          </a:ln>
        </p:spPr>
        <p:txBody>
          <a:bodyPr spcFirstLastPara="1" wrap="square" lIns="91425" tIns="91425" rIns="91425" bIns="91425" anchor="ctr" anchorCtr="0">
            <a:noAutofit/>
          </a:bodyPr>
          <a:lstStyle/>
          <a:p>
            <a:endParaRPr>
              <a:solidFill>
                <a:prstClr val="black"/>
              </a:solidFill>
            </a:endParaRPr>
          </a:p>
        </p:txBody>
      </p:sp>
      <p:sp>
        <p:nvSpPr>
          <p:cNvPr id="244" name="Google Shape;244;p23"/>
          <p:cNvSpPr/>
          <p:nvPr/>
        </p:nvSpPr>
        <p:spPr>
          <a:xfrm flipH="1">
            <a:off x="11743200" y="4013200"/>
            <a:ext cx="448800" cy="2844900"/>
          </a:xfrm>
          <a:prstGeom prst="triangle">
            <a:avLst>
              <a:gd name="adj" fmla="val 0"/>
            </a:avLst>
          </a:prstGeom>
          <a:solidFill>
            <a:schemeClr val="accent1">
              <a:alpha val="84710"/>
            </a:schemeClr>
          </a:solidFill>
          <a:ln>
            <a:noFill/>
          </a:ln>
        </p:spPr>
        <p:txBody>
          <a:bodyPr spcFirstLastPara="1" wrap="square" lIns="91425" tIns="91425" rIns="91425" bIns="91425" anchor="ctr" anchorCtr="0">
            <a:noAutofit/>
          </a:bodyPr>
          <a:lstStyle/>
          <a:p>
            <a:endParaRPr>
              <a:solidFill>
                <a:prstClr val="black"/>
              </a:solidFill>
            </a:endParaRPr>
          </a:p>
        </p:txBody>
      </p:sp>
      <p:pic>
        <p:nvPicPr>
          <p:cNvPr id="245" name="Google Shape;245;p23"/>
          <p:cNvPicPr preferRelativeResize="0"/>
          <p:nvPr/>
        </p:nvPicPr>
        <p:blipFill rotWithShape="1">
          <a:blip r:embed="rId3">
            <a:alphaModFix/>
          </a:blip>
          <a:srcRect/>
          <a:stretch/>
        </p:blipFill>
        <p:spPr>
          <a:xfrm>
            <a:off x="10940891" y="5562600"/>
            <a:ext cx="1172105" cy="1172105"/>
          </a:xfrm>
          <a:prstGeom prst="rect">
            <a:avLst/>
          </a:prstGeom>
          <a:noFill/>
          <a:ln>
            <a:noFill/>
          </a:ln>
        </p:spPr>
      </p:pic>
      <p:sp>
        <p:nvSpPr>
          <p:cNvPr id="246" name="Google Shape;246;p23"/>
          <p:cNvSpPr txBox="1"/>
          <p:nvPr/>
        </p:nvSpPr>
        <p:spPr>
          <a:xfrm>
            <a:off x="1236700" y="3204150"/>
            <a:ext cx="7120200" cy="1817400"/>
          </a:xfrm>
          <a:prstGeom prst="rect">
            <a:avLst/>
          </a:prstGeom>
          <a:noFill/>
          <a:ln>
            <a:noFill/>
          </a:ln>
        </p:spPr>
        <p:txBody>
          <a:bodyPr spcFirstLastPara="1" wrap="square" lIns="91425" tIns="91425" rIns="91425" bIns="91425" anchor="t" anchorCtr="0">
            <a:noAutofit/>
          </a:bodyPr>
          <a:lstStyle/>
          <a:p>
            <a:endParaRPr>
              <a:solidFill>
                <a:prstClr val="black"/>
              </a:solidFill>
              <a:ea typeface="Trebuchet MS"/>
              <a:cs typeface="Trebuchet MS"/>
              <a:sym typeface="Trebuchet MS"/>
            </a:endParaRPr>
          </a:p>
        </p:txBody>
      </p:sp>
      <p:sp>
        <p:nvSpPr>
          <p:cNvPr id="247" name="Google Shape;247;p23"/>
          <p:cNvSpPr txBox="1"/>
          <p:nvPr/>
        </p:nvSpPr>
        <p:spPr>
          <a:xfrm>
            <a:off x="1768713" y="367613"/>
            <a:ext cx="7772400" cy="1143000"/>
          </a:xfrm>
          <a:prstGeom prst="rect">
            <a:avLst/>
          </a:prstGeom>
          <a:noFill/>
          <a:ln>
            <a:noFill/>
          </a:ln>
        </p:spPr>
        <p:txBody>
          <a:bodyPr spcFirstLastPara="1" wrap="square" lIns="92075" tIns="46025" rIns="92075" bIns="46025" anchor="ctr" anchorCtr="0">
            <a:noAutofit/>
          </a:bodyPr>
          <a:lstStyle/>
          <a:p>
            <a:r>
              <a:rPr lang="en-US" sz="2800">
                <a:solidFill>
                  <a:srgbClr val="FFFFFF"/>
                </a:solidFill>
                <a:latin typeface="Calibri"/>
                <a:ea typeface="Calibri"/>
                <a:cs typeface="Calibri"/>
                <a:sym typeface="Calibri"/>
              </a:rPr>
              <a:t>Heading 28pt Calibri</a:t>
            </a:r>
            <a:endParaRPr sz="4400">
              <a:solidFill>
                <a:srgbClr val="0C0C0C"/>
              </a:solidFill>
              <a:latin typeface="Calibri"/>
              <a:ea typeface="Calibri"/>
              <a:cs typeface="Calibri"/>
              <a:sym typeface="Calibri"/>
            </a:endParaRPr>
          </a:p>
        </p:txBody>
      </p:sp>
      <p:pic>
        <p:nvPicPr>
          <p:cNvPr id="248" name="Google Shape;248;p23"/>
          <p:cNvPicPr preferRelativeResize="0"/>
          <p:nvPr/>
        </p:nvPicPr>
        <p:blipFill rotWithShape="1">
          <a:blip r:embed="rId4">
            <a:alphaModFix/>
          </a:blip>
          <a:srcRect/>
          <a:stretch/>
        </p:blipFill>
        <p:spPr>
          <a:xfrm>
            <a:off x="1084500" y="720979"/>
            <a:ext cx="8460634" cy="4799381"/>
          </a:xfrm>
          <a:prstGeom prst="rect">
            <a:avLst/>
          </a:prstGeom>
          <a:noFill/>
          <a:ln>
            <a:noFill/>
          </a:ln>
        </p:spPr>
      </p:pic>
      <p:pic>
        <p:nvPicPr>
          <p:cNvPr id="249" name="Google Shape;249;p23"/>
          <p:cNvPicPr preferRelativeResize="0"/>
          <p:nvPr/>
        </p:nvPicPr>
        <p:blipFill rotWithShape="1">
          <a:blip r:embed="rId5">
            <a:alphaModFix/>
          </a:blip>
          <a:srcRect/>
          <a:stretch/>
        </p:blipFill>
        <p:spPr>
          <a:xfrm>
            <a:off x="6619488" y="750663"/>
            <a:ext cx="3573694" cy="4740015"/>
          </a:xfrm>
          <a:prstGeom prst="rect">
            <a:avLst/>
          </a:prstGeom>
          <a:noFill/>
          <a:ln>
            <a:noFill/>
          </a:ln>
        </p:spPr>
      </p:pic>
      <p:pic>
        <p:nvPicPr>
          <p:cNvPr id="250" name="Google Shape;250;p23"/>
          <p:cNvPicPr preferRelativeResize="0"/>
          <p:nvPr/>
        </p:nvPicPr>
        <p:blipFill rotWithShape="1">
          <a:blip r:embed="rId6">
            <a:alphaModFix/>
          </a:blip>
          <a:srcRect/>
          <a:stretch/>
        </p:blipFill>
        <p:spPr>
          <a:xfrm>
            <a:off x="4121163" y="1041775"/>
            <a:ext cx="2457942" cy="1826667"/>
          </a:xfrm>
          <a:prstGeom prst="rect">
            <a:avLst/>
          </a:prstGeom>
          <a:noFill/>
          <a:ln>
            <a:noFill/>
          </a:ln>
          <a:effectLst>
            <a:outerShdw blurRad="50800" dist="50800" dir="5400000" algn="ctr" rotWithShape="0">
              <a:srgbClr val="000000">
                <a:alpha val="35690"/>
              </a:srgbClr>
            </a:outerShdw>
          </a:effectLst>
        </p:spPr>
      </p:pic>
      <p:pic>
        <p:nvPicPr>
          <p:cNvPr id="251" name="Google Shape;251;p23"/>
          <p:cNvPicPr preferRelativeResize="0"/>
          <p:nvPr/>
        </p:nvPicPr>
        <p:blipFill rotWithShape="1">
          <a:blip r:embed="rId7">
            <a:alphaModFix/>
          </a:blip>
          <a:srcRect/>
          <a:stretch/>
        </p:blipFill>
        <p:spPr>
          <a:xfrm>
            <a:off x="7876506" y="1637473"/>
            <a:ext cx="2155789" cy="1252008"/>
          </a:xfrm>
          <a:prstGeom prst="rect">
            <a:avLst/>
          </a:prstGeom>
          <a:noFill/>
          <a:ln>
            <a:noFill/>
          </a:ln>
        </p:spPr>
      </p:pic>
      <p:pic>
        <p:nvPicPr>
          <p:cNvPr id="252" name="Google Shape;252;p23"/>
          <p:cNvPicPr preferRelativeResize="0"/>
          <p:nvPr/>
        </p:nvPicPr>
        <p:blipFill rotWithShape="1">
          <a:blip r:embed="rId8">
            <a:alphaModFix/>
          </a:blip>
          <a:srcRect/>
          <a:stretch/>
        </p:blipFill>
        <p:spPr>
          <a:xfrm>
            <a:off x="9136548" y="2473879"/>
            <a:ext cx="895747" cy="337330"/>
          </a:xfrm>
          <a:prstGeom prst="rect">
            <a:avLst/>
          </a:prstGeom>
          <a:noFill/>
          <a:ln>
            <a:noFill/>
          </a:ln>
        </p:spPr>
      </p:pic>
      <p:pic>
        <p:nvPicPr>
          <p:cNvPr id="253" name="Google Shape;253;p23"/>
          <p:cNvPicPr preferRelativeResize="0"/>
          <p:nvPr/>
        </p:nvPicPr>
        <p:blipFill rotWithShape="1">
          <a:blip r:embed="rId9">
            <a:alphaModFix/>
          </a:blip>
          <a:srcRect/>
          <a:stretch/>
        </p:blipFill>
        <p:spPr>
          <a:xfrm>
            <a:off x="8110701" y="2868441"/>
            <a:ext cx="1430412" cy="1206219"/>
          </a:xfrm>
          <a:prstGeom prst="rect">
            <a:avLst/>
          </a:prstGeom>
          <a:noFill/>
          <a:ln>
            <a:noFill/>
          </a:ln>
        </p:spPr>
      </p:pic>
    </p:spTree>
    <p:extLst>
      <p:ext uri="{BB962C8B-B14F-4D97-AF65-F5344CB8AC3E}">
        <p14:creationId xmlns:p14="http://schemas.microsoft.com/office/powerpoint/2010/main" val="159512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algn="ctr"/>
            <a:endParaRPr>
              <a:solidFill>
                <a:prstClr val="white"/>
              </a:solidFill>
              <a:ea typeface="Trebuchet MS"/>
              <a:cs typeface="Trebuchet MS"/>
              <a:sym typeface="Trebuchet MS"/>
            </a:endParaRPr>
          </a:p>
        </p:txBody>
      </p:sp>
      <p:sp>
        <p:nvSpPr>
          <p:cNvPr id="259" name="Google Shape;259;p24"/>
          <p:cNvSpPr txBox="1">
            <a:spLocks noGrp="1"/>
          </p:cNvSpPr>
          <p:nvPr>
            <p:ph type="title"/>
          </p:nvPr>
        </p:nvSpPr>
        <p:spPr>
          <a:xfrm>
            <a:off x="1314702" y="778700"/>
            <a:ext cx="8596800" cy="132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a:t>Lack of early treatment and resources</a:t>
            </a:r>
            <a:endParaRPr/>
          </a:p>
        </p:txBody>
      </p:sp>
      <p:sp>
        <p:nvSpPr>
          <p:cNvPr id="260" name="Google Shape;260;p24"/>
          <p:cNvSpPr/>
          <p:nvPr/>
        </p:nvSpPr>
        <p:spPr>
          <a:xfrm rot="10800000">
            <a:off x="-104" y="54"/>
            <a:ext cx="842700" cy="5666100"/>
          </a:xfrm>
          <a:prstGeom prst="triangle">
            <a:avLst>
              <a:gd name="adj" fmla="val 100000"/>
            </a:avLst>
          </a:prstGeom>
          <a:solidFill>
            <a:schemeClr val="accent1">
              <a:alpha val="84710"/>
            </a:schemeClr>
          </a:solidFill>
          <a:ln>
            <a:noFill/>
          </a:ln>
        </p:spPr>
        <p:txBody>
          <a:bodyPr spcFirstLastPara="1" wrap="square" lIns="91425" tIns="91425" rIns="91425" bIns="91425" anchor="ctr" anchorCtr="0">
            <a:noAutofit/>
          </a:bodyPr>
          <a:lstStyle/>
          <a:p>
            <a:endParaRPr>
              <a:solidFill>
                <a:prstClr val="black"/>
              </a:solidFill>
            </a:endParaRPr>
          </a:p>
        </p:txBody>
      </p:sp>
      <p:sp>
        <p:nvSpPr>
          <p:cNvPr id="261" name="Google Shape;261;p24"/>
          <p:cNvSpPr/>
          <p:nvPr/>
        </p:nvSpPr>
        <p:spPr>
          <a:xfrm flipH="1">
            <a:off x="11743200" y="4013200"/>
            <a:ext cx="448800" cy="2844900"/>
          </a:xfrm>
          <a:prstGeom prst="triangle">
            <a:avLst>
              <a:gd name="adj" fmla="val 0"/>
            </a:avLst>
          </a:prstGeom>
          <a:solidFill>
            <a:schemeClr val="accent1">
              <a:alpha val="84710"/>
            </a:schemeClr>
          </a:solidFill>
          <a:ln>
            <a:noFill/>
          </a:ln>
        </p:spPr>
        <p:txBody>
          <a:bodyPr spcFirstLastPara="1" wrap="square" lIns="91425" tIns="91425" rIns="91425" bIns="91425" anchor="ctr" anchorCtr="0">
            <a:noAutofit/>
          </a:bodyPr>
          <a:lstStyle/>
          <a:p>
            <a:endParaRPr>
              <a:solidFill>
                <a:prstClr val="black"/>
              </a:solidFill>
            </a:endParaRPr>
          </a:p>
        </p:txBody>
      </p:sp>
      <p:pic>
        <p:nvPicPr>
          <p:cNvPr id="262" name="Google Shape;262;p24"/>
          <p:cNvPicPr preferRelativeResize="0"/>
          <p:nvPr/>
        </p:nvPicPr>
        <p:blipFill rotWithShape="1">
          <a:blip r:embed="rId3">
            <a:alphaModFix/>
          </a:blip>
          <a:srcRect/>
          <a:stretch/>
        </p:blipFill>
        <p:spPr>
          <a:xfrm>
            <a:off x="10940891" y="5562600"/>
            <a:ext cx="1172105" cy="1172105"/>
          </a:xfrm>
          <a:prstGeom prst="rect">
            <a:avLst/>
          </a:prstGeom>
          <a:noFill/>
          <a:ln>
            <a:noFill/>
          </a:ln>
        </p:spPr>
      </p:pic>
      <p:pic>
        <p:nvPicPr>
          <p:cNvPr id="263" name="Google Shape;263;p24"/>
          <p:cNvPicPr preferRelativeResize="0"/>
          <p:nvPr/>
        </p:nvPicPr>
        <p:blipFill>
          <a:blip r:embed="rId4">
            <a:alphaModFix/>
          </a:blip>
          <a:stretch>
            <a:fillRect/>
          </a:stretch>
        </p:blipFill>
        <p:spPr>
          <a:xfrm>
            <a:off x="6141527" y="1993788"/>
            <a:ext cx="2394600" cy="2394600"/>
          </a:xfrm>
          <a:prstGeom prst="rect">
            <a:avLst/>
          </a:prstGeom>
          <a:noFill/>
          <a:ln>
            <a:noFill/>
          </a:ln>
        </p:spPr>
      </p:pic>
      <p:sp>
        <p:nvSpPr>
          <p:cNvPr id="264" name="Google Shape;264;p24"/>
          <p:cNvSpPr txBox="1"/>
          <p:nvPr/>
        </p:nvSpPr>
        <p:spPr>
          <a:xfrm>
            <a:off x="6322563" y="4041700"/>
            <a:ext cx="2032500" cy="721800"/>
          </a:xfrm>
          <a:prstGeom prst="rect">
            <a:avLst/>
          </a:prstGeom>
          <a:noFill/>
          <a:ln>
            <a:noFill/>
          </a:ln>
        </p:spPr>
        <p:txBody>
          <a:bodyPr spcFirstLastPara="1" wrap="square" lIns="91425" tIns="91425" rIns="91425" bIns="91425" anchor="t" anchorCtr="0">
            <a:noAutofit/>
          </a:bodyPr>
          <a:lstStyle/>
          <a:p>
            <a:pPr algn="ctr"/>
            <a:r>
              <a:rPr lang="en-US" sz="2400">
                <a:solidFill>
                  <a:prstClr val="black"/>
                </a:solidFill>
                <a:latin typeface="Calibri"/>
                <a:ea typeface="Calibri"/>
                <a:cs typeface="Calibri"/>
                <a:sym typeface="Calibri"/>
              </a:rPr>
              <a:t> Short on time</a:t>
            </a:r>
            <a:endParaRPr sz="2400">
              <a:solidFill>
                <a:prstClr val="black"/>
              </a:solidFill>
              <a:latin typeface="Calibri"/>
              <a:ea typeface="Calibri"/>
              <a:cs typeface="Calibri"/>
              <a:sym typeface="Calibri"/>
            </a:endParaRPr>
          </a:p>
        </p:txBody>
      </p:sp>
      <p:pic>
        <p:nvPicPr>
          <p:cNvPr id="265" name="Google Shape;265;p24"/>
          <p:cNvPicPr preferRelativeResize="0"/>
          <p:nvPr/>
        </p:nvPicPr>
        <p:blipFill>
          <a:blip r:embed="rId5">
            <a:alphaModFix/>
          </a:blip>
          <a:stretch>
            <a:fillRect/>
          </a:stretch>
        </p:blipFill>
        <p:spPr>
          <a:xfrm>
            <a:off x="3708562" y="2425676"/>
            <a:ext cx="1530850" cy="1530850"/>
          </a:xfrm>
          <a:prstGeom prst="rect">
            <a:avLst/>
          </a:prstGeom>
          <a:noFill/>
          <a:ln>
            <a:noFill/>
          </a:ln>
        </p:spPr>
      </p:pic>
      <p:sp>
        <p:nvSpPr>
          <p:cNvPr id="266" name="Google Shape;266;p24"/>
          <p:cNvSpPr txBox="1"/>
          <p:nvPr/>
        </p:nvSpPr>
        <p:spPr>
          <a:xfrm>
            <a:off x="3535200" y="4041700"/>
            <a:ext cx="2394600" cy="525000"/>
          </a:xfrm>
          <a:prstGeom prst="rect">
            <a:avLst/>
          </a:prstGeom>
          <a:noFill/>
          <a:ln>
            <a:noFill/>
          </a:ln>
        </p:spPr>
        <p:txBody>
          <a:bodyPr spcFirstLastPara="1" wrap="square" lIns="91425" tIns="91425" rIns="91425" bIns="91425" anchor="t" anchorCtr="0">
            <a:noAutofit/>
          </a:bodyPr>
          <a:lstStyle/>
          <a:p>
            <a:pPr algn="ctr"/>
            <a:r>
              <a:rPr lang="en-US" sz="2400">
                <a:solidFill>
                  <a:prstClr val="black"/>
                </a:solidFill>
                <a:latin typeface="Calibri"/>
                <a:ea typeface="Calibri"/>
                <a:cs typeface="Calibri"/>
                <a:sym typeface="Calibri"/>
              </a:rPr>
              <a:t>Location of specialist clinics</a:t>
            </a:r>
            <a:endParaRPr sz="2400">
              <a:solidFill>
                <a:prstClr val="black"/>
              </a:solidFill>
              <a:latin typeface="Calibri"/>
              <a:ea typeface="Calibri"/>
              <a:cs typeface="Calibri"/>
              <a:sym typeface="Calibri"/>
            </a:endParaRPr>
          </a:p>
        </p:txBody>
      </p:sp>
      <p:pic>
        <p:nvPicPr>
          <p:cNvPr id="267" name="Google Shape;267;p24"/>
          <p:cNvPicPr preferRelativeResize="0"/>
          <p:nvPr/>
        </p:nvPicPr>
        <p:blipFill rotWithShape="1">
          <a:blip r:embed="rId6">
            <a:alphaModFix/>
          </a:blip>
          <a:srcRect b="11039"/>
          <a:stretch/>
        </p:blipFill>
        <p:spPr>
          <a:xfrm>
            <a:off x="842600" y="2369001"/>
            <a:ext cx="1713453" cy="1644200"/>
          </a:xfrm>
          <a:prstGeom prst="rect">
            <a:avLst/>
          </a:prstGeom>
          <a:noFill/>
          <a:ln>
            <a:noFill/>
          </a:ln>
        </p:spPr>
      </p:pic>
      <p:sp>
        <p:nvSpPr>
          <p:cNvPr id="268" name="Google Shape;268;p24"/>
          <p:cNvSpPr txBox="1"/>
          <p:nvPr/>
        </p:nvSpPr>
        <p:spPr>
          <a:xfrm>
            <a:off x="678475" y="4041700"/>
            <a:ext cx="2394600" cy="381300"/>
          </a:xfrm>
          <a:prstGeom prst="rect">
            <a:avLst/>
          </a:prstGeom>
          <a:noFill/>
          <a:ln>
            <a:noFill/>
          </a:ln>
        </p:spPr>
        <p:txBody>
          <a:bodyPr spcFirstLastPara="1" wrap="square" lIns="91425" tIns="91425" rIns="91425" bIns="91425" anchor="t" anchorCtr="0">
            <a:noAutofit/>
          </a:bodyPr>
          <a:lstStyle/>
          <a:p>
            <a:pPr algn="ctr"/>
            <a:r>
              <a:rPr lang="en-US" sz="2400">
                <a:solidFill>
                  <a:prstClr val="black"/>
                </a:solidFill>
                <a:latin typeface="Calibri"/>
                <a:ea typeface="Calibri"/>
                <a:cs typeface="Calibri"/>
                <a:sym typeface="Calibri"/>
              </a:rPr>
              <a:t>Associated treatment costs</a:t>
            </a:r>
            <a:endParaRPr sz="2400">
              <a:solidFill>
                <a:prstClr val="black"/>
              </a:solidFill>
              <a:latin typeface="Calibri"/>
              <a:ea typeface="Calibri"/>
              <a:cs typeface="Calibri"/>
              <a:sym typeface="Calibri"/>
            </a:endParaRPr>
          </a:p>
        </p:txBody>
      </p:sp>
      <p:pic>
        <p:nvPicPr>
          <p:cNvPr id="269" name="Google Shape;269;p24"/>
          <p:cNvPicPr preferRelativeResize="0"/>
          <p:nvPr/>
        </p:nvPicPr>
        <p:blipFill>
          <a:blip r:embed="rId7">
            <a:alphaModFix/>
          </a:blip>
          <a:stretch>
            <a:fillRect/>
          </a:stretch>
        </p:blipFill>
        <p:spPr>
          <a:xfrm>
            <a:off x="8895125" y="2290988"/>
            <a:ext cx="2533650" cy="1800225"/>
          </a:xfrm>
          <a:prstGeom prst="rect">
            <a:avLst/>
          </a:prstGeom>
          <a:noFill/>
          <a:ln>
            <a:noFill/>
          </a:ln>
        </p:spPr>
      </p:pic>
      <p:sp>
        <p:nvSpPr>
          <p:cNvPr id="270" name="Google Shape;270;p24"/>
          <p:cNvSpPr txBox="1"/>
          <p:nvPr/>
        </p:nvSpPr>
        <p:spPr>
          <a:xfrm>
            <a:off x="8747850" y="4041700"/>
            <a:ext cx="3060300" cy="721800"/>
          </a:xfrm>
          <a:prstGeom prst="rect">
            <a:avLst/>
          </a:prstGeom>
          <a:noFill/>
          <a:ln>
            <a:noFill/>
          </a:ln>
        </p:spPr>
        <p:txBody>
          <a:bodyPr spcFirstLastPara="1" wrap="square" lIns="91425" tIns="91425" rIns="91425" bIns="91425" anchor="t" anchorCtr="0">
            <a:noAutofit/>
          </a:bodyPr>
          <a:lstStyle/>
          <a:p>
            <a:pPr algn="ctr"/>
            <a:r>
              <a:rPr lang="en-US" sz="2400">
                <a:solidFill>
                  <a:prstClr val="black"/>
                </a:solidFill>
                <a:latin typeface="Calibri"/>
                <a:ea typeface="Calibri"/>
                <a:cs typeface="Calibri"/>
                <a:sym typeface="Calibri"/>
              </a:rPr>
              <a:t>Nurses trained in compression</a:t>
            </a:r>
            <a:endParaRPr sz="24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38099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algn="ctr"/>
            <a:endParaRPr>
              <a:solidFill>
                <a:prstClr val="white"/>
              </a:solidFill>
              <a:ea typeface="Trebuchet MS"/>
              <a:cs typeface="Trebuchet MS"/>
              <a:sym typeface="Trebuchet MS"/>
            </a:endParaRPr>
          </a:p>
        </p:txBody>
      </p:sp>
      <p:sp>
        <p:nvSpPr>
          <p:cNvPr id="276" name="Google Shape;276;p25"/>
          <p:cNvSpPr txBox="1">
            <a:spLocks noGrp="1"/>
          </p:cNvSpPr>
          <p:nvPr>
            <p:ph type="title"/>
          </p:nvPr>
        </p:nvSpPr>
        <p:spPr>
          <a:xfrm>
            <a:off x="1236702" y="252625"/>
            <a:ext cx="8596800" cy="132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a:t>Culture of current pathways</a:t>
            </a:r>
            <a:endParaRPr/>
          </a:p>
        </p:txBody>
      </p:sp>
      <p:sp>
        <p:nvSpPr>
          <p:cNvPr id="277" name="Google Shape;277;p25"/>
          <p:cNvSpPr/>
          <p:nvPr/>
        </p:nvSpPr>
        <p:spPr>
          <a:xfrm rot="10800000">
            <a:off x="-104" y="54"/>
            <a:ext cx="842700" cy="5666100"/>
          </a:xfrm>
          <a:prstGeom prst="triangle">
            <a:avLst>
              <a:gd name="adj" fmla="val 100000"/>
            </a:avLst>
          </a:prstGeom>
          <a:solidFill>
            <a:schemeClr val="accent1">
              <a:alpha val="84710"/>
            </a:schemeClr>
          </a:solidFill>
          <a:ln>
            <a:noFill/>
          </a:ln>
        </p:spPr>
        <p:txBody>
          <a:bodyPr spcFirstLastPara="1" wrap="square" lIns="91425" tIns="91425" rIns="91425" bIns="91425" anchor="ctr" anchorCtr="0">
            <a:noAutofit/>
          </a:bodyPr>
          <a:lstStyle/>
          <a:p>
            <a:endParaRPr>
              <a:solidFill>
                <a:prstClr val="black"/>
              </a:solidFill>
            </a:endParaRPr>
          </a:p>
        </p:txBody>
      </p:sp>
      <p:sp>
        <p:nvSpPr>
          <p:cNvPr id="278" name="Google Shape;278;p25"/>
          <p:cNvSpPr/>
          <p:nvPr/>
        </p:nvSpPr>
        <p:spPr>
          <a:xfrm flipH="1">
            <a:off x="11743200" y="4013200"/>
            <a:ext cx="448800" cy="2844900"/>
          </a:xfrm>
          <a:prstGeom prst="triangle">
            <a:avLst>
              <a:gd name="adj" fmla="val 0"/>
            </a:avLst>
          </a:prstGeom>
          <a:solidFill>
            <a:schemeClr val="accent1">
              <a:alpha val="84710"/>
            </a:schemeClr>
          </a:solidFill>
          <a:ln>
            <a:noFill/>
          </a:ln>
        </p:spPr>
        <p:txBody>
          <a:bodyPr spcFirstLastPara="1" wrap="square" lIns="91425" tIns="91425" rIns="91425" bIns="91425" anchor="ctr" anchorCtr="0">
            <a:noAutofit/>
          </a:bodyPr>
          <a:lstStyle/>
          <a:p>
            <a:endParaRPr>
              <a:solidFill>
                <a:prstClr val="black"/>
              </a:solidFill>
            </a:endParaRPr>
          </a:p>
        </p:txBody>
      </p:sp>
      <p:pic>
        <p:nvPicPr>
          <p:cNvPr id="279" name="Google Shape;279;p25"/>
          <p:cNvPicPr preferRelativeResize="0"/>
          <p:nvPr/>
        </p:nvPicPr>
        <p:blipFill rotWithShape="1">
          <a:blip r:embed="rId3">
            <a:alphaModFix/>
          </a:blip>
          <a:srcRect/>
          <a:stretch/>
        </p:blipFill>
        <p:spPr>
          <a:xfrm>
            <a:off x="10940891" y="5562600"/>
            <a:ext cx="1172105" cy="1172105"/>
          </a:xfrm>
          <a:prstGeom prst="rect">
            <a:avLst/>
          </a:prstGeom>
          <a:noFill/>
          <a:ln>
            <a:noFill/>
          </a:ln>
        </p:spPr>
      </p:pic>
      <p:sp>
        <p:nvSpPr>
          <p:cNvPr id="280" name="Google Shape;280;p25"/>
          <p:cNvSpPr txBox="1"/>
          <p:nvPr/>
        </p:nvSpPr>
        <p:spPr>
          <a:xfrm>
            <a:off x="1236700" y="3204150"/>
            <a:ext cx="7120200" cy="1817400"/>
          </a:xfrm>
          <a:prstGeom prst="rect">
            <a:avLst/>
          </a:prstGeom>
          <a:noFill/>
          <a:ln>
            <a:noFill/>
          </a:ln>
        </p:spPr>
        <p:txBody>
          <a:bodyPr spcFirstLastPara="1" wrap="square" lIns="91425" tIns="91425" rIns="91425" bIns="91425" anchor="t" anchorCtr="0">
            <a:noAutofit/>
          </a:bodyPr>
          <a:lstStyle/>
          <a:p>
            <a:endParaRPr>
              <a:solidFill>
                <a:prstClr val="black"/>
              </a:solidFill>
              <a:ea typeface="Trebuchet MS"/>
              <a:cs typeface="Trebuchet MS"/>
              <a:sym typeface="Trebuchet MS"/>
            </a:endParaRPr>
          </a:p>
        </p:txBody>
      </p:sp>
      <p:pic>
        <p:nvPicPr>
          <p:cNvPr id="281" name="Google Shape;281;p25"/>
          <p:cNvPicPr preferRelativeResize="0"/>
          <p:nvPr/>
        </p:nvPicPr>
        <p:blipFill rotWithShape="1">
          <a:blip r:embed="rId4">
            <a:alphaModFix/>
          </a:blip>
          <a:srcRect/>
          <a:stretch/>
        </p:blipFill>
        <p:spPr>
          <a:xfrm>
            <a:off x="3434712" y="1107325"/>
            <a:ext cx="5322575" cy="2293100"/>
          </a:xfrm>
          <a:prstGeom prst="rect">
            <a:avLst/>
          </a:prstGeom>
          <a:solidFill>
            <a:srgbClr val="FFFFFF"/>
          </a:solidFill>
          <a:ln w="9525" cap="flat" cmpd="sng">
            <a:solidFill>
              <a:srgbClr val="000000"/>
            </a:solidFill>
            <a:prstDash val="solid"/>
            <a:round/>
            <a:headEnd type="none" w="sm" len="sm"/>
            <a:tailEnd type="none" w="sm" len="sm"/>
          </a:ln>
        </p:spPr>
      </p:pic>
      <p:pic>
        <p:nvPicPr>
          <p:cNvPr id="282" name="Google Shape;282;p25"/>
          <p:cNvPicPr preferRelativeResize="0"/>
          <p:nvPr/>
        </p:nvPicPr>
        <p:blipFill>
          <a:blip r:embed="rId5">
            <a:alphaModFix/>
          </a:blip>
          <a:stretch>
            <a:fillRect/>
          </a:stretch>
        </p:blipFill>
        <p:spPr>
          <a:xfrm>
            <a:off x="3088775" y="3661225"/>
            <a:ext cx="6014451" cy="2941950"/>
          </a:xfrm>
          <a:prstGeom prst="rect">
            <a:avLst/>
          </a:prstGeom>
          <a:noFill/>
          <a:ln w="9525" cap="flat" cmpd="sng">
            <a:solidFill>
              <a:srgbClr val="000000"/>
            </a:solidFill>
            <a:prstDash val="solid"/>
            <a:round/>
            <a:headEnd type="none" w="sm" len="sm"/>
            <a:tailEnd type="none" w="sm" len="sm"/>
          </a:ln>
        </p:spPr>
      </p:pic>
      <p:sp>
        <p:nvSpPr>
          <p:cNvPr id="283" name="Google Shape;283;p25"/>
          <p:cNvSpPr txBox="1"/>
          <p:nvPr/>
        </p:nvSpPr>
        <p:spPr>
          <a:xfrm>
            <a:off x="6050075" y="6538500"/>
            <a:ext cx="4171200" cy="319500"/>
          </a:xfrm>
          <a:prstGeom prst="rect">
            <a:avLst/>
          </a:prstGeom>
          <a:noFill/>
          <a:ln>
            <a:noFill/>
          </a:ln>
        </p:spPr>
        <p:txBody>
          <a:bodyPr spcFirstLastPara="1" wrap="square" lIns="91425" tIns="91425" rIns="91425" bIns="91425" anchor="t" anchorCtr="0">
            <a:noAutofit/>
          </a:bodyPr>
          <a:lstStyle/>
          <a:p>
            <a:r>
              <a:rPr lang="en-US" sz="1000">
                <a:solidFill>
                  <a:prstClr val="black"/>
                </a:solidFill>
                <a:ea typeface="Trebuchet MS"/>
                <a:cs typeface="Trebuchet MS"/>
                <a:sym typeface="Trebuchet MS"/>
              </a:rPr>
              <a:t>Franks, Barker et al. (2016) Management of Patients with VLUs</a:t>
            </a:r>
            <a:r>
              <a:rPr lang="en-US">
                <a:solidFill>
                  <a:prstClr val="black"/>
                </a:solidFill>
                <a:ea typeface="Trebuchet MS"/>
                <a:cs typeface="Trebuchet MS"/>
                <a:sym typeface="Trebuchet MS"/>
              </a:rPr>
              <a:t>. </a:t>
            </a:r>
            <a:endParaRPr>
              <a:solidFill>
                <a:prstClr val="black"/>
              </a:solidFill>
              <a:ea typeface="Trebuchet MS"/>
              <a:cs typeface="Trebuchet MS"/>
              <a:sym typeface="Trebuchet MS"/>
            </a:endParaRPr>
          </a:p>
        </p:txBody>
      </p:sp>
    </p:spTree>
    <p:extLst>
      <p:ext uri="{BB962C8B-B14F-4D97-AF65-F5344CB8AC3E}">
        <p14:creationId xmlns:p14="http://schemas.microsoft.com/office/powerpoint/2010/main" val="112823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algn="ctr"/>
            <a:endParaRPr>
              <a:solidFill>
                <a:prstClr val="white"/>
              </a:solidFill>
              <a:ea typeface="Trebuchet MS"/>
              <a:cs typeface="Trebuchet MS"/>
              <a:sym typeface="Trebuchet MS"/>
            </a:endParaRPr>
          </a:p>
        </p:txBody>
      </p:sp>
      <p:sp>
        <p:nvSpPr>
          <p:cNvPr id="289" name="Google Shape;289;p26"/>
          <p:cNvSpPr/>
          <p:nvPr/>
        </p:nvSpPr>
        <p:spPr>
          <a:xfrm rot="10800000">
            <a:off x="-104" y="54"/>
            <a:ext cx="842700" cy="5666100"/>
          </a:xfrm>
          <a:prstGeom prst="triangle">
            <a:avLst>
              <a:gd name="adj" fmla="val 100000"/>
            </a:avLst>
          </a:prstGeom>
          <a:solidFill>
            <a:schemeClr val="accent1">
              <a:alpha val="84710"/>
            </a:schemeClr>
          </a:solidFill>
          <a:ln>
            <a:noFill/>
          </a:ln>
        </p:spPr>
        <p:txBody>
          <a:bodyPr spcFirstLastPara="1" wrap="square" lIns="91425" tIns="91425" rIns="91425" bIns="91425" anchor="ctr" anchorCtr="0">
            <a:noAutofit/>
          </a:bodyPr>
          <a:lstStyle/>
          <a:p>
            <a:endParaRPr>
              <a:solidFill>
                <a:prstClr val="black"/>
              </a:solidFill>
            </a:endParaRPr>
          </a:p>
        </p:txBody>
      </p:sp>
      <p:sp>
        <p:nvSpPr>
          <p:cNvPr id="290" name="Google Shape;290;p26"/>
          <p:cNvSpPr/>
          <p:nvPr/>
        </p:nvSpPr>
        <p:spPr>
          <a:xfrm flipH="1">
            <a:off x="11743200" y="4013200"/>
            <a:ext cx="448800" cy="2844900"/>
          </a:xfrm>
          <a:prstGeom prst="triangle">
            <a:avLst>
              <a:gd name="adj" fmla="val 0"/>
            </a:avLst>
          </a:prstGeom>
          <a:solidFill>
            <a:schemeClr val="accent1">
              <a:alpha val="84710"/>
            </a:schemeClr>
          </a:solidFill>
          <a:ln>
            <a:noFill/>
          </a:ln>
        </p:spPr>
        <p:txBody>
          <a:bodyPr spcFirstLastPara="1" wrap="square" lIns="91425" tIns="91425" rIns="91425" bIns="91425" anchor="ctr" anchorCtr="0">
            <a:noAutofit/>
          </a:bodyPr>
          <a:lstStyle/>
          <a:p>
            <a:endParaRPr>
              <a:solidFill>
                <a:prstClr val="black"/>
              </a:solidFill>
            </a:endParaRPr>
          </a:p>
        </p:txBody>
      </p:sp>
      <p:pic>
        <p:nvPicPr>
          <p:cNvPr id="291" name="Google Shape;291;p26"/>
          <p:cNvPicPr preferRelativeResize="0"/>
          <p:nvPr/>
        </p:nvPicPr>
        <p:blipFill rotWithShape="1">
          <a:blip r:embed="rId3">
            <a:alphaModFix/>
          </a:blip>
          <a:srcRect/>
          <a:stretch/>
        </p:blipFill>
        <p:spPr>
          <a:xfrm>
            <a:off x="10940891" y="5562600"/>
            <a:ext cx="1172105" cy="1172105"/>
          </a:xfrm>
          <a:prstGeom prst="rect">
            <a:avLst/>
          </a:prstGeom>
          <a:noFill/>
          <a:ln>
            <a:noFill/>
          </a:ln>
        </p:spPr>
      </p:pic>
      <p:sp>
        <p:nvSpPr>
          <p:cNvPr id="292" name="Google Shape;292;p26"/>
          <p:cNvSpPr txBox="1"/>
          <p:nvPr/>
        </p:nvSpPr>
        <p:spPr>
          <a:xfrm>
            <a:off x="1236700" y="3204150"/>
            <a:ext cx="7120200" cy="1817400"/>
          </a:xfrm>
          <a:prstGeom prst="rect">
            <a:avLst/>
          </a:prstGeom>
          <a:noFill/>
          <a:ln>
            <a:noFill/>
          </a:ln>
        </p:spPr>
        <p:txBody>
          <a:bodyPr spcFirstLastPara="1" wrap="square" lIns="91425" tIns="91425" rIns="91425" bIns="91425" anchor="t" anchorCtr="0">
            <a:noAutofit/>
          </a:bodyPr>
          <a:lstStyle/>
          <a:p>
            <a:endParaRPr>
              <a:solidFill>
                <a:prstClr val="black"/>
              </a:solidFill>
              <a:ea typeface="Trebuchet MS"/>
              <a:cs typeface="Trebuchet MS"/>
              <a:sym typeface="Trebuchet MS"/>
            </a:endParaRPr>
          </a:p>
        </p:txBody>
      </p:sp>
      <p:pic>
        <p:nvPicPr>
          <p:cNvPr id="293" name="Google Shape;293;p26" descr="image001"/>
          <p:cNvPicPr preferRelativeResize="0"/>
          <p:nvPr/>
        </p:nvPicPr>
        <p:blipFill rotWithShape="1">
          <a:blip r:embed="rId4">
            <a:alphaModFix/>
          </a:blip>
          <a:srcRect/>
          <a:stretch/>
        </p:blipFill>
        <p:spPr>
          <a:xfrm>
            <a:off x="1018777" y="335750"/>
            <a:ext cx="5713274" cy="3211066"/>
          </a:xfrm>
          <a:prstGeom prst="rect">
            <a:avLst/>
          </a:prstGeom>
          <a:noFill/>
          <a:ln>
            <a:noFill/>
          </a:ln>
        </p:spPr>
      </p:pic>
      <p:sp>
        <p:nvSpPr>
          <p:cNvPr id="294" name="Google Shape;294;p26"/>
          <p:cNvSpPr/>
          <p:nvPr/>
        </p:nvSpPr>
        <p:spPr>
          <a:xfrm>
            <a:off x="5316425" y="1782813"/>
            <a:ext cx="5448300" cy="4439700"/>
          </a:xfrm>
          <a:prstGeom prst="rect">
            <a:avLst/>
          </a:prstGeom>
          <a:solidFill>
            <a:srgbClr val="232323">
              <a:alpha val="43920"/>
            </a:srgbClr>
          </a:solidFill>
          <a:ln>
            <a:noFill/>
          </a:ln>
        </p:spPr>
        <p:txBody>
          <a:bodyPr spcFirstLastPara="1" wrap="square" lIns="91425" tIns="45700" rIns="91425" bIns="45700" anchor="t" anchorCtr="0">
            <a:noAutofit/>
          </a:bodyPr>
          <a:lstStyle/>
          <a:p>
            <a:pPr>
              <a:buClr>
                <a:prstClr val="white"/>
              </a:buClr>
              <a:buSzPts val="4000"/>
              <a:buFont typeface="Calibri"/>
              <a:buNone/>
            </a:pPr>
            <a:r>
              <a:rPr lang="en-US" sz="4000" b="1">
                <a:solidFill>
                  <a:prstClr val="white"/>
                </a:solidFill>
                <a:latin typeface="Calibri"/>
                <a:ea typeface="Calibri"/>
                <a:cs typeface="Calibri"/>
                <a:sym typeface="Calibri"/>
              </a:rPr>
              <a:t>Inequality of care</a:t>
            </a:r>
            <a:endParaRPr sz="4000">
              <a:solidFill>
                <a:prstClr val="white"/>
              </a:solidFill>
              <a:latin typeface="Calibri"/>
              <a:ea typeface="Calibri"/>
              <a:cs typeface="Calibri"/>
              <a:sym typeface="Calibri"/>
            </a:endParaRPr>
          </a:p>
          <a:p>
            <a:pPr marL="342900" indent="-342900">
              <a:spcBef>
                <a:spcPts val="1600"/>
              </a:spcBef>
              <a:buClr>
                <a:prstClr val="white"/>
              </a:buClr>
              <a:buSzPts val="2400"/>
              <a:buFont typeface="Arial"/>
              <a:buChar char="•"/>
            </a:pPr>
            <a:r>
              <a:rPr lang="en-US" sz="2400">
                <a:solidFill>
                  <a:prstClr val="white"/>
                </a:solidFill>
                <a:latin typeface="Calibri"/>
                <a:ea typeface="Calibri"/>
                <a:cs typeface="Calibri"/>
                <a:sym typeface="Calibri"/>
              </a:rPr>
              <a:t>Surgical treatment options are not offered the same way everywhere</a:t>
            </a:r>
            <a:endParaRPr>
              <a:solidFill>
                <a:prstClr val="black"/>
              </a:solidFill>
            </a:endParaRPr>
          </a:p>
          <a:p>
            <a:pPr marL="342900" indent="-342900">
              <a:spcBef>
                <a:spcPts val="1600"/>
              </a:spcBef>
              <a:buClr>
                <a:prstClr val="white"/>
              </a:buClr>
              <a:buSzPts val="2400"/>
              <a:buFont typeface="Arial"/>
              <a:buChar char="•"/>
            </a:pPr>
            <a:r>
              <a:rPr lang="en-US" sz="2400">
                <a:solidFill>
                  <a:prstClr val="white"/>
                </a:solidFill>
                <a:latin typeface="Calibri"/>
                <a:ea typeface="Calibri"/>
                <a:cs typeface="Calibri"/>
                <a:sym typeface="Calibri"/>
              </a:rPr>
              <a:t>Variations in support: from leg clubs to ulcer clinics</a:t>
            </a:r>
            <a:endParaRPr sz="2400">
              <a:solidFill>
                <a:prstClr val="white"/>
              </a:solidFill>
              <a:latin typeface="Calibri"/>
              <a:ea typeface="Calibri"/>
              <a:cs typeface="Calibri"/>
              <a:sym typeface="Calibri"/>
            </a:endParaRPr>
          </a:p>
          <a:p>
            <a:pPr marL="342900" indent="-342900">
              <a:spcBef>
                <a:spcPts val="1600"/>
              </a:spcBef>
              <a:buClr>
                <a:prstClr val="white"/>
              </a:buClr>
              <a:buSzPts val="2400"/>
              <a:buFont typeface="Arial"/>
              <a:buChar char="•"/>
            </a:pPr>
            <a:r>
              <a:rPr lang="en-US" sz="2400">
                <a:solidFill>
                  <a:prstClr val="white"/>
                </a:solidFill>
                <a:latin typeface="Calibri"/>
                <a:ea typeface="Calibri"/>
                <a:cs typeface="Calibri"/>
                <a:sym typeface="Calibri"/>
              </a:rPr>
              <a:t>Variation in clinical nurse specialist support </a:t>
            </a:r>
            <a:endParaRPr>
              <a:solidFill>
                <a:prstClr val="black"/>
              </a:solidFill>
            </a:endParaRPr>
          </a:p>
          <a:p>
            <a:pPr marL="457200">
              <a:spcBef>
                <a:spcPts val="1600"/>
              </a:spcBef>
            </a:pPr>
            <a:endParaRPr>
              <a:solidFill>
                <a:prstClr val="black"/>
              </a:solidFill>
            </a:endParaRPr>
          </a:p>
        </p:txBody>
      </p:sp>
      <p:grpSp>
        <p:nvGrpSpPr>
          <p:cNvPr id="295" name="Google Shape;295;p26"/>
          <p:cNvGrpSpPr/>
          <p:nvPr/>
        </p:nvGrpSpPr>
        <p:grpSpPr>
          <a:xfrm>
            <a:off x="1164199" y="3653868"/>
            <a:ext cx="3131461" cy="2868379"/>
            <a:chOff x="6803276" y="395363"/>
            <a:chExt cx="2070524" cy="2292869"/>
          </a:xfrm>
        </p:grpSpPr>
        <p:pic>
          <p:nvPicPr>
            <p:cNvPr id="296" name="Google Shape;296;p26"/>
            <p:cNvPicPr preferRelativeResize="0"/>
            <p:nvPr/>
          </p:nvPicPr>
          <p:blipFill rotWithShape="1">
            <a:blip r:embed="rId5">
              <a:alphaModFix/>
            </a:blip>
            <a:srcRect/>
            <a:stretch/>
          </p:blipFill>
          <p:spPr>
            <a:xfrm>
              <a:off x="6803276" y="539379"/>
              <a:ext cx="2061132" cy="2148852"/>
            </a:xfrm>
            <a:prstGeom prst="rect">
              <a:avLst/>
            </a:prstGeom>
            <a:noFill/>
            <a:ln>
              <a:noFill/>
            </a:ln>
          </p:spPr>
        </p:pic>
        <p:pic>
          <p:nvPicPr>
            <p:cNvPr id="297" name="Google Shape;297;p26" descr="Piece of duct tape sticking a note to the slide"/>
            <p:cNvPicPr preferRelativeResize="0"/>
            <p:nvPr/>
          </p:nvPicPr>
          <p:blipFill rotWithShape="1">
            <a:blip r:embed="rId6">
              <a:alphaModFix/>
            </a:blip>
            <a:srcRect l="9244" t="5926" r="2118" b="10011"/>
            <a:stretch/>
          </p:blipFill>
          <p:spPr>
            <a:xfrm rot="154826">
              <a:off x="7370663" y="419419"/>
              <a:ext cx="1077273" cy="382687"/>
            </a:xfrm>
            <a:prstGeom prst="rect">
              <a:avLst/>
            </a:prstGeom>
            <a:noFill/>
            <a:ln>
              <a:noFill/>
            </a:ln>
          </p:spPr>
        </p:pic>
        <p:sp>
          <p:nvSpPr>
            <p:cNvPr id="298" name="Google Shape;298;p26"/>
            <p:cNvSpPr txBox="1"/>
            <p:nvPr/>
          </p:nvSpPr>
          <p:spPr>
            <a:xfrm>
              <a:off x="6944800" y="684231"/>
              <a:ext cx="1929000" cy="2004000"/>
            </a:xfrm>
            <a:prstGeom prst="rect">
              <a:avLst/>
            </a:prstGeom>
            <a:noFill/>
            <a:ln>
              <a:noFill/>
            </a:ln>
          </p:spPr>
          <p:txBody>
            <a:bodyPr spcFirstLastPara="1" wrap="square" lIns="91425" tIns="91425" rIns="91425" bIns="91425" anchor="t" anchorCtr="0">
              <a:noAutofit/>
            </a:bodyPr>
            <a:lstStyle/>
            <a:p>
              <a:pPr>
                <a:spcBef>
                  <a:spcPts val="800"/>
                </a:spcBef>
                <a:spcAft>
                  <a:spcPts val="800"/>
                </a:spcAft>
              </a:pPr>
              <a:r>
                <a:rPr lang="en-US" sz="2400" b="1">
                  <a:solidFill>
                    <a:srgbClr val="FF6600"/>
                  </a:solidFill>
                  <a:latin typeface="Calibri"/>
                  <a:ea typeface="Calibri"/>
                  <a:cs typeface="Calibri"/>
                  <a:sym typeface="Calibri"/>
                </a:rPr>
                <a:t>Access to information and surgical treatment options is limited for patients</a:t>
              </a:r>
              <a:endParaRPr sz="2400" b="1">
                <a:solidFill>
                  <a:srgbClr val="FF6600"/>
                </a:solidFill>
                <a:latin typeface="Calibri"/>
                <a:ea typeface="Calibri"/>
                <a:cs typeface="Calibri"/>
                <a:sym typeface="Calibri"/>
              </a:endParaRPr>
            </a:p>
          </p:txBody>
        </p:sp>
      </p:grpSp>
    </p:spTree>
    <p:extLst>
      <p:ext uri="{BB962C8B-B14F-4D97-AF65-F5344CB8AC3E}">
        <p14:creationId xmlns:p14="http://schemas.microsoft.com/office/powerpoint/2010/main" val="117370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algn="ctr"/>
            <a:endParaRPr>
              <a:solidFill>
                <a:prstClr val="white"/>
              </a:solidFill>
              <a:ea typeface="Trebuchet MS"/>
              <a:cs typeface="Trebuchet MS"/>
              <a:sym typeface="Trebuchet MS"/>
            </a:endParaRPr>
          </a:p>
        </p:txBody>
      </p:sp>
      <p:sp>
        <p:nvSpPr>
          <p:cNvPr id="304" name="Google Shape;304;p27"/>
          <p:cNvSpPr txBox="1">
            <a:spLocks noGrp="1"/>
          </p:cNvSpPr>
          <p:nvPr>
            <p:ph type="title"/>
          </p:nvPr>
        </p:nvSpPr>
        <p:spPr>
          <a:xfrm>
            <a:off x="1146100" y="815700"/>
            <a:ext cx="10409700" cy="132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a:t>Prevention of recurrence and MDT collaboration </a:t>
            </a:r>
            <a:endParaRPr/>
          </a:p>
        </p:txBody>
      </p:sp>
      <p:sp>
        <p:nvSpPr>
          <p:cNvPr id="305" name="Google Shape;305;p27"/>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endParaRPr>
              <a:solidFill>
                <a:prstClr val="black"/>
              </a:solidFill>
            </a:endParaRPr>
          </a:p>
        </p:txBody>
      </p:sp>
      <p:sp>
        <p:nvSpPr>
          <p:cNvPr id="306" name="Google Shape;306;p27"/>
          <p:cNvSpPr/>
          <p:nvPr/>
        </p:nvSpPr>
        <p:spPr>
          <a:xfrm flipH="1">
            <a:off x="11743267"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endParaRPr>
              <a:solidFill>
                <a:prstClr val="black"/>
              </a:solidFill>
            </a:endParaRPr>
          </a:p>
        </p:txBody>
      </p:sp>
      <p:pic>
        <p:nvPicPr>
          <p:cNvPr id="307" name="Google Shape;307;p27"/>
          <p:cNvPicPr preferRelativeResize="0"/>
          <p:nvPr/>
        </p:nvPicPr>
        <p:blipFill rotWithShape="1">
          <a:blip r:embed="rId3">
            <a:alphaModFix/>
          </a:blip>
          <a:srcRect/>
          <a:stretch/>
        </p:blipFill>
        <p:spPr>
          <a:xfrm>
            <a:off x="10940891" y="5562600"/>
            <a:ext cx="1172106" cy="1172106"/>
          </a:xfrm>
          <a:prstGeom prst="rect">
            <a:avLst/>
          </a:prstGeom>
          <a:noFill/>
          <a:ln>
            <a:noFill/>
          </a:ln>
        </p:spPr>
      </p:pic>
      <p:pic>
        <p:nvPicPr>
          <p:cNvPr id="308" name="Google Shape;308;p27"/>
          <p:cNvPicPr preferRelativeResize="0"/>
          <p:nvPr/>
        </p:nvPicPr>
        <p:blipFill>
          <a:blip r:embed="rId4">
            <a:alphaModFix/>
          </a:blip>
          <a:stretch>
            <a:fillRect/>
          </a:stretch>
        </p:blipFill>
        <p:spPr>
          <a:xfrm>
            <a:off x="2340125" y="1930400"/>
            <a:ext cx="7511750" cy="4225350"/>
          </a:xfrm>
          <a:prstGeom prst="rect">
            <a:avLst/>
          </a:prstGeom>
          <a:noFill/>
          <a:ln>
            <a:noFill/>
          </a:ln>
        </p:spPr>
      </p:pic>
    </p:spTree>
    <p:extLst>
      <p:ext uri="{BB962C8B-B14F-4D97-AF65-F5344CB8AC3E}">
        <p14:creationId xmlns:p14="http://schemas.microsoft.com/office/powerpoint/2010/main" val="26909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algn="ctr"/>
            <a:endParaRPr>
              <a:solidFill>
                <a:prstClr val="white"/>
              </a:solidFill>
              <a:ea typeface="Trebuchet MS"/>
              <a:cs typeface="Trebuchet MS"/>
              <a:sym typeface="Trebuchet MS"/>
            </a:endParaRPr>
          </a:p>
        </p:txBody>
      </p:sp>
      <p:sp>
        <p:nvSpPr>
          <p:cNvPr id="314" name="Google Shape;314;p28"/>
          <p:cNvSpPr txBox="1">
            <a:spLocks noGrp="1"/>
          </p:cNvSpPr>
          <p:nvPr>
            <p:ph type="title"/>
          </p:nvPr>
        </p:nvSpPr>
        <p:spPr>
          <a:xfrm>
            <a:off x="1333502" y="609600"/>
            <a:ext cx="8596800" cy="132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To do this we needed a little TLC</a:t>
            </a:r>
            <a:endParaRPr/>
          </a:p>
        </p:txBody>
      </p:sp>
      <p:sp>
        <p:nvSpPr>
          <p:cNvPr id="315" name="Google Shape;315;p28"/>
          <p:cNvSpPr/>
          <p:nvPr/>
        </p:nvSpPr>
        <p:spPr>
          <a:xfrm rot="10800000">
            <a:off x="-104" y="54"/>
            <a:ext cx="842700" cy="5666100"/>
          </a:xfrm>
          <a:prstGeom prst="triangle">
            <a:avLst>
              <a:gd name="adj" fmla="val 100000"/>
            </a:avLst>
          </a:prstGeom>
          <a:solidFill>
            <a:schemeClr val="accent1">
              <a:alpha val="84710"/>
            </a:schemeClr>
          </a:solidFill>
          <a:ln>
            <a:noFill/>
          </a:ln>
        </p:spPr>
        <p:txBody>
          <a:bodyPr spcFirstLastPara="1" wrap="square" lIns="91425" tIns="91425" rIns="91425" bIns="91425" anchor="ctr" anchorCtr="0">
            <a:noAutofit/>
          </a:bodyPr>
          <a:lstStyle/>
          <a:p>
            <a:endParaRPr>
              <a:solidFill>
                <a:prstClr val="black"/>
              </a:solidFill>
            </a:endParaRPr>
          </a:p>
        </p:txBody>
      </p:sp>
      <p:sp>
        <p:nvSpPr>
          <p:cNvPr id="316" name="Google Shape;316;p28"/>
          <p:cNvSpPr/>
          <p:nvPr/>
        </p:nvSpPr>
        <p:spPr>
          <a:xfrm flipH="1">
            <a:off x="11743200" y="4013200"/>
            <a:ext cx="448800" cy="2844900"/>
          </a:xfrm>
          <a:prstGeom prst="triangle">
            <a:avLst>
              <a:gd name="adj" fmla="val 0"/>
            </a:avLst>
          </a:prstGeom>
          <a:solidFill>
            <a:schemeClr val="accent1">
              <a:alpha val="84710"/>
            </a:schemeClr>
          </a:solidFill>
          <a:ln>
            <a:noFill/>
          </a:ln>
        </p:spPr>
        <p:txBody>
          <a:bodyPr spcFirstLastPara="1" wrap="square" lIns="91425" tIns="91425" rIns="91425" bIns="91425" anchor="ctr" anchorCtr="0">
            <a:noAutofit/>
          </a:bodyPr>
          <a:lstStyle/>
          <a:p>
            <a:endParaRPr>
              <a:solidFill>
                <a:prstClr val="black"/>
              </a:solidFill>
            </a:endParaRPr>
          </a:p>
        </p:txBody>
      </p:sp>
      <p:pic>
        <p:nvPicPr>
          <p:cNvPr id="317" name="Google Shape;317;p28"/>
          <p:cNvPicPr preferRelativeResize="0"/>
          <p:nvPr/>
        </p:nvPicPr>
        <p:blipFill rotWithShape="1">
          <a:blip r:embed="rId3">
            <a:alphaModFix/>
          </a:blip>
          <a:srcRect/>
          <a:stretch/>
        </p:blipFill>
        <p:spPr>
          <a:xfrm>
            <a:off x="10940891" y="5562600"/>
            <a:ext cx="1172105" cy="1172105"/>
          </a:xfrm>
          <a:prstGeom prst="rect">
            <a:avLst/>
          </a:prstGeom>
          <a:noFill/>
          <a:ln>
            <a:noFill/>
          </a:ln>
        </p:spPr>
      </p:pic>
      <p:sp>
        <p:nvSpPr>
          <p:cNvPr id="318" name="Google Shape;318;p28"/>
          <p:cNvSpPr txBox="1"/>
          <p:nvPr/>
        </p:nvSpPr>
        <p:spPr>
          <a:xfrm>
            <a:off x="1236700" y="3204150"/>
            <a:ext cx="7120200" cy="1817400"/>
          </a:xfrm>
          <a:prstGeom prst="rect">
            <a:avLst/>
          </a:prstGeom>
          <a:noFill/>
          <a:ln>
            <a:noFill/>
          </a:ln>
        </p:spPr>
        <p:txBody>
          <a:bodyPr spcFirstLastPara="1" wrap="square" lIns="91425" tIns="91425" rIns="91425" bIns="91425" anchor="t" anchorCtr="0">
            <a:noAutofit/>
          </a:bodyPr>
          <a:lstStyle/>
          <a:p>
            <a:endParaRPr>
              <a:solidFill>
                <a:prstClr val="black"/>
              </a:solidFill>
              <a:ea typeface="Trebuchet MS"/>
              <a:cs typeface="Trebuchet MS"/>
              <a:sym typeface="Trebuchet MS"/>
            </a:endParaRPr>
          </a:p>
        </p:txBody>
      </p:sp>
      <p:sp>
        <p:nvSpPr>
          <p:cNvPr id="319" name="Google Shape;319;p28"/>
          <p:cNvSpPr/>
          <p:nvPr/>
        </p:nvSpPr>
        <p:spPr>
          <a:xfrm>
            <a:off x="701651" y="1911125"/>
            <a:ext cx="3304584" cy="2987604"/>
          </a:xfrm>
          <a:prstGeom prst="cloud">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2200">
                <a:solidFill>
                  <a:prstClr val="black"/>
                </a:solidFill>
                <a:latin typeface="Calibri"/>
                <a:ea typeface="Calibri"/>
                <a:cs typeface="Calibri"/>
                <a:sym typeface="Calibri"/>
              </a:rPr>
              <a:t>2 years of pathway implementation and data collection to prove it works</a:t>
            </a:r>
            <a:endParaRPr sz="2200">
              <a:solidFill>
                <a:prstClr val="black"/>
              </a:solidFill>
              <a:latin typeface="Calibri"/>
              <a:ea typeface="Calibri"/>
              <a:cs typeface="Calibri"/>
              <a:sym typeface="Calibri"/>
            </a:endParaRPr>
          </a:p>
        </p:txBody>
      </p:sp>
      <p:sp>
        <p:nvSpPr>
          <p:cNvPr id="320" name="Google Shape;320;p28"/>
          <p:cNvSpPr/>
          <p:nvPr/>
        </p:nvSpPr>
        <p:spPr>
          <a:xfrm>
            <a:off x="4640614" y="1911125"/>
            <a:ext cx="3304584" cy="2987604"/>
          </a:xfrm>
          <a:prstGeom prst="cloud">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buClr>
                <a:prstClr val="black"/>
              </a:buClr>
              <a:buSzPts val="1100"/>
              <a:buFont typeface="Arial"/>
              <a:buNone/>
            </a:pPr>
            <a:r>
              <a:rPr lang="en-US" sz="2200">
                <a:solidFill>
                  <a:prstClr val="black"/>
                </a:solidFill>
                <a:latin typeface="Calibri"/>
                <a:ea typeface="Calibri"/>
                <a:cs typeface="Calibri"/>
                <a:sym typeface="Calibri"/>
              </a:rPr>
              <a:t>Team of motivated people who wanted to help those suffering from VLUs</a:t>
            </a:r>
            <a:endParaRPr sz="2200">
              <a:solidFill>
                <a:prstClr val="black"/>
              </a:solidFill>
              <a:latin typeface="Calibri"/>
              <a:ea typeface="Calibri"/>
              <a:cs typeface="Calibri"/>
              <a:sym typeface="Calibri"/>
            </a:endParaRPr>
          </a:p>
        </p:txBody>
      </p:sp>
      <p:sp>
        <p:nvSpPr>
          <p:cNvPr id="321" name="Google Shape;321;p28"/>
          <p:cNvSpPr/>
          <p:nvPr/>
        </p:nvSpPr>
        <p:spPr>
          <a:xfrm>
            <a:off x="8579601" y="1911125"/>
            <a:ext cx="3304584" cy="2987604"/>
          </a:xfrm>
          <a:prstGeom prst="cloud">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2200">
                <a:solidFill>
                  <a:prstClr val="black"/>
                </a:solidFill>
                <a:latin typeface="Calibri"/>
                <a:ea typeface="Calibri"/>
                <a:cs typeface="Calibri"/>
                <a:sym typeface="Calibri"/>
              </a:rPr>
              <a:t>Attention to detail</a:t>
            </a:r>
            <a:r>
              <a:rPr lang="en-US" sz="2000">
                <a:solidFill>
                  <a:prstClr val="black"/>
                </a:solidFill>
              </a:rPr>
              <a:t> </a:t>
            </a:r>
            <a:endParaRPr sz="2000">
              <a:solidFill>
                <a:prstClr val="black"/>
              </a:solidFill>
            </a:endParaRPr>
          </a:p>
        </p:txBody>
      </p:sp>
      <p:sp>
        <p:nvSpPr>
          <p:cNvPr id="322" name="Google Shape;322;p28"/>
          <p:cNvSpPr/>
          <p:nvPr/>
        </p:nvSpPr>
        <p:spPr>
          <a:xfrm>
            <a:off x="1218200" y="5301425"/>
            <a:ext cx="2256000" cy="767100"/>
          </a:xfrm>
          <a:prstGeom prst="rightArrow">
            <a:avLst>
              <a:gd name="adj1" fmla="val 50000"/>
              <a:gd name="adj2" fmla="val 50000"/>
            </a:avLst>
          </a:prstGeom>
          <a:solidFill>
            <a:schemeClr val="lt1"/>
          </a:solidFill>
          <a:ln w="1905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algn="ctr"/>
            <a:r>
              <a:rPr lang="en-US" sz="2000">
                <a:solidFill>
                  <a:prstClr val="black"/>
                </a:solidFill>
                <a:latin typeface="Calibri"/>
                <a:ea typeface="Calibri"/>
                <a:cs typeface="Calibri"/>
                <a:sym typeface="Calibri"/>
              </a:rPr>
              <a:t>Time</a:t>
            </a:r>
            <a:endParaRPr sz="2000">
              <a:solidFill>
                <a:prstClr val="black"/>
              </a:solidFill>
              <a:latin typeface="Calibri"/>
              <a:ea typeface="Calibri"/>
              <a:cs typeface="Calibri"/>
              <a:sym typeface="Calibri"/>
            </a:endParaRPr>
          </a:p>
        </p:txBody>
      </p:sp>
      <p:sp>
        <p:nvSpPr>
          <p:cNvPr id="323" name="Google Shape;323;p28"/>
          <p:cNvSpPr/>
          <p:nvPr/>
        </p:nvSpPr>
        <p:spPr>
          <a:xfrm>
            <a:off x="5164900" y="5301425"/>
            <a:ext cx="2256000" cy="767100"/>
          </a:xfrm>
          <a:prstGeom prst="rightArrow">
            <a:avLst>
              <a:gd name="adj1" fmla="val 50000"/>
              <a:gd name="adj2" fmla="val 50000"/>
            </a:avLst>
          </a:prstGeom>
          <a:solidFill>
            <a:schemeClr val="lt1"/>
          </a:solidFill>
          <a:ln w="1905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algn="ctr"/>
            <a:r>
              <a:rPr lang="en-US" sz="2000">
                <a:solidFill>
                  <a:prstClr val="black"/>
                </a:solidFill>
                <a:latin typeface="Calibri"/>
                <a:ea typeface="Calibri"/>
                <a:cs typeface="Calibri"/>
                <a:sym typeface="Calibri"/>
              </a:rPr>
              <a:t>Love</a:t>
            </a:r>
            <a:endParaRPr sz="2000">
              <a:solidFill>
                <a:prstClr val="black"/>
              </a:solidFill>
              <a:latin typeface="Calibri"/>
              <a:ea typeface="Calibri"/>
              <a:cs typeface="Calibri"/>
              <a:sym typeface="Calibri"/>
            </a:endParaRPr>
          </a:p>
        </p:txBody>
      </p:sp>
      <p:sp>
        <p:nvSpPr>
          <p:cNvPr id="324" name="Google Shape;324;p28"/>
          <p:cNvSpPr/>
          <p:nvPr/>
        </p:nvSpPr>
        <p:spPr>
          <a:xfrm>
            <a:off x="9111600" y="5301425"/>
            <a:ext cx="2256000" cy="767100"/>
          </a:xfrm>
          <a:prstGeom prst="rightArrow">
            <a:avLst>
              <a:gd name="adj1" fmla="val 50000"/>
              <a:gd name="adj2" fmla="val 50000"/>
            </a:avLst>
          </a:prstGeom>
          <a:solidFill>
            <a:schemeClr val="lt1"/>
          </a:solidFill>
          <a:ln w="1905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algn="ctr"/>
            <a:r>
              <a:rPr lang="en-US" sz="2000">
                <a:solidFill>
                  <a:prstClr val="black"/>
                </a:solidFill>
                <a:latin typeface="Calibri"/>
                <a:ea typeface="Calibri"/>
                <a:cs typeface="Calibri"/>
                <a:sym typeface="Calibri"/>
              </a:rPr>
              <a:t>Care</a:t>
            </a:r>
            <a:endParaRPr sz="20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63498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885</Words>
  <Application>Microsoft Office PowerPoint</Application>
  <PresentationFormat>Widescreen</PresentationFormat>
  <Paragraphs>137</Paragraphs>
  <Slides>14</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Cambria</vt:lpstr>
      <vt:lpstr>Noto Sans Symbols</vt:lpstr>
      <vt:lpstr>Roboto</vt:lpstr>
      <vt:lpstr>Times New Roman</vt:lpstr>
      <vt:lpstr>Trebuchet MS</vt:lpstr>
      <vt:lpstr>Wingdings 3</vt:lpstr>
      <vt:lpstr>Facet</vt:lpstr>
      <vt:lpstr>Barriers to effective Leg Ulcer care </vt:lpstr>
      <vt:lpstr>Current Leg Ulcer Management Challenges</vt:lpstr>
      <vt:lpstr>56% of people with VLUs do not get a differential diagnosis   Guest JF, et al (2015) </vt:lpstr>
      <vt:lpstr>PowerPoint Presentation</vt:lpstr>
      <vt:lpstr>Lack of early treatment and resources</vt:lpstr>
      <vt:lpstr>Culture of current pathways</vt:lpstr>
      <vt:lpstr>PowerPoint Presentation</vt:lpstr>
      <vt:lpstr>Prevention of recurrence and MDT collaboration </vt:lpstr>
      <vt:lpstr>To do this we needed a little TLC</vt:lpstr>
      <vt:lpstr>Leg Ulcer Pathway Audit</vt:lpstr>
      <vt:lpstr>How we did this</vt:lpstr>
      <vt:lpstr>Challenges to LUPA</vt:lpstr>
      <vt:lpstr>Goals</vt:lpstr>
      <vt:lpstr>PowerPoint Presentation</vt:lpstr>
    </vt:vector>
  </TitlesOfParts>
  <Company>GSTT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Barriers to effective Leg Ulcer care </dc:title>
  <dc:creator>Harrop Kathryn</dc:creator>
  <cp:lastModifiedBy>Harrop Kathryn</cp:lastModifiedBy>
  <cp:revision>1</cp:revision>
  <dcterms:created xsi:type="dcterms:W3CDTF">2020-02-26T12:46:01Z</dcterms:created>
  <dcterms:modified xsi:type="dcterms:W3CDTF">2020-02-26T12:46:55Z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0ee35344-7661-498f-94ca-ba0aa7cdeaff</vt:lpwstr>
  </property>
</Properties>
</file>