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966B4-8E2E-49A5-9E83-79D29BAFC3B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7487-B7FD-48BF-9059-5EA82D9FD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82A-99D0-4D38-B86D-C5295C12397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5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762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5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30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2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26455" y="3383279"/>
            <a:ext cx="37160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92D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4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D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C3D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6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D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92D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16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02836" y="90388"/>
            <a:ext cx="5876755" cy="420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3832" y="75464"/>
            <a:ext cx="1815925" cy="531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2721" y="637081"/>
            <a:ext cx="11387667" cy="0"/>
          </a:xfrm>
          <a:custGeom>
            <a:avLst/>
            <a:gdLst/>
            <a:ahLst/>
            <a:cxnLst/>
            <a:rect l="l" t="t" r="r" b="b"/>
            <a:pathLst>
              <a:path w="8540750">
                <a:moveTo>
                  <a:pt x="8540216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B1B2B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600640" y="662481"/>
            <a:ext cx="6097809" cy="3430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2322" y="3579361"/>
            <a:ext cx="4877116" cy="2743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06853" y="662480"/>
            <a:ext cx="5093489" cy="2865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7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9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02836" y="90388"/>
            <a:ext cx="5876755" cy="420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3832" y="75464"/>
            <a:ext cx="1815925" cy="531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2721" y="637081"/>
            <a:ext cx="11387667" cy="0"/>
          </a:xfrm>
          <a:custGeom>
            <a:avLst/>
            <a:gdLst/>
            <a:ahLst/>
            <a:cxnLst/>
            <a:rect l="l" t="t" r="r" b="b"/>
            <a:pathLst>
              <a:path w="8540750">
                <a:moveTo>
                  <a:pt x="8540216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B1B2B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7813" y="684276"/>
            <a:ext cx="301637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92D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505" y="1845564"/>
            <a:ext cx="1026498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C3D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5AD238-0739-4475-93AE-3B4E4279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1" y="2465692"/>
            <a:ext cx="9606987" cy="1278466"/>
          </a:xfrm>
        </p:spPr>
        <p:txBody>
          <a:bodyPr>
            <a:noAutofit/>
          </a:bodyPr>
          <a:lstStyle/>
          <a:p>
            <a:r>
              <a:rPr lang="en-GB" sz="4400" dirty="0"/>
              <a:t>Leg Ulcer Pathway Audit (LUPA)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1E4297-1DBD-4168-9E71-BC73869F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01" y="848332"/>
            <a:ext cx="3178002" cy="4513186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767E9E00-625E-42B9-8DC8-3633B02D4CB2}"/>
              </a:ext>
            </a:extLst>
          </p:cNvPr>
          <p:cNvSpPr txBox="1">
            <a:spLocks/>
          </p:cNvSpPr>
          <p:nvPr/>
        </p:nvSpPr>
        <p:spPr>
          <a:xfrm>
            <a:off x="827480" y="5361518"/>
            <a:ext cx="5558935" cy="1050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CBEF"/>
              </a:buClr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Mr Stephen Black  </a:t>
            </a:r>
          </a:p>
          <a:p>
            <a:pPr>
              <a:buClr>
                <a:srgbClr val="5FCBEF"/>
              </a:buClr>
            </a:pP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Consultant Vascular Surgeon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67C700-7DCD-4886-A47F-D59CB0F5A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452" y="1234782"/>
            <a:ext cx="2665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LUPA</a:t>
            </a:r>
            <a:r>
              <a:rPr spc="-170" dirty="0"/>
              <a:t> </a:t>
            </a:r>
            <a:r>
              <a:rPr spc="-10" dirty="0"/>
              <a:t>Results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8405" y="2552048"/>
          <a:ext cx="3728720" cy="252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8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2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sz="1200" b="1" spc="-2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SVI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Treatment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Venous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Stent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Other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802510" y="1992318"/>
            <a:ext cx="1653778" cy="3294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6201" y="2558400"/>
            <a:ext cx="2872760" cy="215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4C4B99-A862-43E4-81EE-9C1C4EDFB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43404" y="2253731"/>
          <a:ext cx="3733800" cy="213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2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1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4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800" b="1" spc="-2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Healed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Healing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11%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Healed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1341" y="1216121"/>
            <a:ext cx="2665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LUPA</a:t>
            </a:r>
            <a:r>
              <a:rPr spc="-170" dirty="0"/>
              <a:t> </a:t>
            </a:r>
            <a:r>
              <a:rPr spc="-10" dirty="0"/>
              <a:t>Results</a:t>
            </a:r>
          </a:p>
        </p:txBody>
      </p:sp>
      <p:sp>
        <p:nvSpPr>
          <p:cNvPr id="4" name="object 4"/>
          <p:cNvSpPr/>
          <p:nvPr/>
        </p:nvSpPr>
        <p:spPr>
          <a:xfrm>
            <a:off x="5753101" y="2124707"/>
            <a:ext cx="2143125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99120" y="2125824"/>
            <a:ext cx="2143125" cy="2856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E61F087-7E72-4862-8880-2A9AC108B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5687" y="1147316"/>
            <a:ext cx="24606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Where</a:t>
            </a:r>
            <a:r>
              <a:rPr spc="-7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487506" y="1845565"/>
            <a:ext cx="10264987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0860" marR="5080" indent="-342900">
              <a:spcBef>
                <a:spcPts val="100"/>
              </a:spcBef>
              <a:buClr>
                <a:srgbClr val="0092D1"/>
              </a:buClr>
              <a:buChar char="•"/>
              <a:tabLst>
                <a:tab pos="4340225" algn="l"/>
                <a:tab pos="4340860" algn="l"/>
              </a:tabLst>
            </a:pPr>
            <a:r>
              <a:rPr spc="-20" dirty="0"/>
              <a:t>Validate </a:t>
            </a:r>
            <a:r>
              <a:rPr spc="-5" dirty="0"/>
              <a:t>the results </a:t>
            </a:r>
            <a:r>
              <a:rPr dirty="0"/>
              <a:t>in </a:t>
            </a:r>
            <a:r>
              <a:rPr spc="-5" dirty="0"/>
              <a:t>other  centers </a:t>
            </a:r>
            <a:r>
              <a:rPr dirty="0"/>
              <a:t>with mixed</a:t>
            </a:r>
            <a:r>
              <a:rPr spc="-105" dirty="0"/>
              <a:t> </a:t>
            </a:r>
            <a:r>
              <a:rPr dirty="0"/>
              <a:t>population</a:t>
            </a:r>
          </a:p>
          <a:p>
            <a:pPr marL="4740910" marR="300355" lvl="1" indent="-285750">
              <a:spcBef>
                <a:spcPts val="500"/>
              </a:spcBef>
              <a:buClr>
                <a:srgbClr val="0092D1"/>
              </a:buClr>
              <a:buFont typeface="Lucida Sans"/>
              <a:buChar char="–"/>
              <a:tabLst>
                <a:tab pos="4740275" algn="l"/>
                <a:tab pos="4740910" algn="l"/>
                <a:tab pos="7248525" algn="l"/>
              </a:tabLst>
            </a:pPr>
            <a:r>
              <a:rPr sz="2000" spc="-10" dirty="0">
                <a:solidFill>
                  <a:srgbClr val="3C3D3C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x</a:t>
            </a:r>
            <a:r>
              <a:rPr sz="2000" spc="-10" dirty="0">
                <a:solidFill>
                  <a:srgbClr val="3C3D3C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3C3D3C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ban</a:t>
            </a:r>
            <a:r>
              <a:rPr sz="2000" spc="-10" dirty="0">
                <a:solidFill>
                  <a:srgbClr val="3C3D3C"/>
                </a:solidFill>
                <a:latin typeface="Arial"/>
                <a:cs typeface="Arial"/>
              </a:rPr>
              <a:t>/</a:t>
            </a:r>
            <a:r>
              <a:rPr sz="2000" spc="5" dirty="0">
                <a:solidFill>
                  <a:srgbClr val="3C3D3C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3D3C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)	– 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Emma</a:t>
            </a:r>
            <a:r>
              <a:rPr sz="2000" spc="-1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Wilton</a:t>
            </a:r>
            <a:endParaRPr sz="2000">
              <a:latin typeface="Arial"/>
              <a:cs typeface="Arial"/>
            </a:endParaRPr>
          </a:p>
          <a:p>
            <a:pPr marL="4740910" lvl="1" indent="-285750">
              <a:spcBef>
                <a:spcPts val="505"/>
              </a:spcBef>
              <a:buClr>
                <a:srgbClr val="0092D1"/>
              </a:buClr>
              <a:buFont typeface="Lucida Sans"/>
              <a:buChar char="–"/>
              <a:tabLst>
                <a:tab pos="4740275" algn="l"/>
                <a:tab pos="4740910" algn="l"/>
              </a:tabLst>
            </a:pP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Cambridge</a:t>
            </a:r>
            <a:r>
              <a:rPr sz="2000" spc="-3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(Urban/Rural)</a:t>
            </a:r>
            <a:endParaRPr sz="2000">
              <a:latin typeface="Arial"/>
              <a:cs typeface="Arial"/>
            </a:endParaRPr>
          </a:p>
          <a:p>
            <a:pPr marL="4740910"/>
            <a:r>
              <a:rPr dirty="0"/>
              <a:t>– </a:t>
            </a:r>
            <a:r>
              <a:rPr spc="-5" dirty="0"/>
              <a:t>Manj</a:t>
            </a:r>
            <a:r>
              <a:rPr spc="-20" dirty="0"/>
              <a:t> </a:t>
            </a:r>
            <a:r>
              <a:rPr spc="-5" dirty="0"/>
              <a:t>Gohel</a:t>
            </a:r>
          </a:p>
          <a:p>
            <a:pPr marL="4340860" indent="-342900">
              <a:spcBef>
                <a:spcPts val="505"/>
              </a:spcBef>
              <a:buClr>
                <a:srgbClr val="0092D1"/>
              </a:buClr>
              <a:buChar char="•"/>
              <a:tabLst>
                <a:tab pos="4340225" algn="l"/>
                <a:tab pos="4340860" algn="l"/>
              </a:tabLst>
            </a:pPr>
            <a:r>
              <a:rPr spc="-5" dirty="0"/>
              <a:t>Further data</a:t>
            </a:r>
            <a:r>
              <a:rPr spc="-25" dirty="0"/>
              <a:t> </a:t>
            </a:r>
            <a:r>
              <a:rPr dirty="0"/>
              <a:t>analysis</a:t>
            </a:r>
          </a:p>
          <a:p>
            <a:pPr marL="4340860" indent="-342900">
              <a:spcBef>
                <a:spcPts val="480"/>
              </a:spcBef>
              <a:buClr>
                <a:srgbClr val="0092D1"/>
              </a:buClr>
              <a:buChar char="•"/>
              <a:tabLst>
                <a:tab pos="4340225" algn="l"/>
                <a:tab pos="4340860" algn="l"/>
              </a:tabLst>
            </a:pPr>
            <a:r>
              <a:rPr spc="-15" dirty="0"/>
              <a:t>Work </a:t>
            </a:r>
            <a:r>
              <a:rPr dirty="0"/>
              <a:t>on local</a:t>
            </a:r>
            <a:r>
              <a:rPr spc="-20" dirty="0"/>
              <a:t> </a:t>
            </a:r>
            <a:r>
              <a:rPr spc="-5" dirty="0"/>
              <a:t>Pathways</a:t>
            </a:r>
          </a:p>
          <a:p>
            <a:pPr marL="4340860" marR="286385" indent="-342900">
              <a:spcBef>
                <a:spcPts val="409"/>
              </a:spcBef>
              <a:buClr>
                <a:srgbClr val="0092D1"/>
              </a:buClr>
              <a:buChar char="•"/>
              <a:tabLst>
                <a:tab pos="4340225" algn="l"/>
                <a:tab pos="4340860" algn="l"/>
              </a:tabLst>
            </a:pPr>
            <a:r>
              <a:rPr spc="-5" dirty="0"/>
              <a:t>Influence </a:t>
            </a:r>
            <a:r>
              <a:rPr dirty="0"/>
              <a:t>policy – NHS</a:t>
            </a:r>
            <a:r>
              <a:rPr spc="-75" dirty="0"/>
              <a:t> </a:t>
            </a:r>
            <a:r>
              <a:rPr spc="-5" dirty="0"/>
              <a:t>and  </a:t>
            </a:r>
            <a:r>
              <a:rPr dirty="0"/>
              <a:t>NICE</a:t>
            </a:r>
          </a:p>
        </p:txBody>
      </p:sp>
      <p:sp>
        <p:nvSpPr>
          <p:cNvPr id="4" name="object 4"/>
          <p:cNvSpPr/>
          <p:nvPr/>
        </p:nvSpPr>
        <p:spPr>
          <a:xfrm>
            <a:off x="1652015" y="1722119"/>
            <a:ext cx="3453384" cy="415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4040" y="1914145"/>
            <a:ext cx="2871216" cy="3572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6135" y="4294632"/>
            <a:ext cx="298704" cy="28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4864" y="4437889"/>
            <a:ext cx="295656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9079" y="4617720"/>
            <a:ext cx="298704" cy="28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37C160-434E-4726-B2B9-9751DDECD5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0" y="1370076"/>
            <a:ext cx="2235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C</a:t>
            </a:r>
            <a:r>
              <a:rPr spc="-5" dirty="0"/>
              <a:t>onclusio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0606" y="2107564"/>
            <a:ext cx="8249284" cy="37744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spcBef>
                <a:spcPts val="72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This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is an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initial data</a:t>
            </a:r>
            <a:r>
              <a:rPr sz="2400" spc="-1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analysis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40335" indent="-342900">
              <a:lnSpc>
                <a:spcPct val="100800"/>
              </a:lnSpc>
              <a:spcBef>
                <a:spcPts val="60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Need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to validate the results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other centers to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ensure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the  data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is not</a:t>
            </a:r>
            <a:r>
              <a:rPr sz="2400" spc="-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skewed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72110" indent="-342900">
              <a:spcBef>
                <a:spcPts val="52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goal needs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remain on improving healing but</a:t>
            </a:r>
            <a:r>
              <a:rPr sz="2400" spc="-1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also  reduce recurrence in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long</a:t>
            </a:r>
            <a:r>
              <a:rPr sz="2400" spc="-3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term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77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Further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analysis including </a:t>
            </a:r>
            <a:r>
              <a:rPr sz="2400" spc="-15" dirty="0">
                <a:solidFill>
                  <a:srgbClr val="3C3D3C"/>
                </a:solidFill>
                <a:latin typeface="Arial"/>
                <a:cs typeface="Arial"/>
              </a:rPr>
              <a:t>epidemiology,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HE and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treatment  strategies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4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Improve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local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pathways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patient</a:t>
            </a:r>
            <a:r>
              <a:rPr sz="2400" spc="-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access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Provide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support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3C3D3C"/>
                </a:solidFill>
                <a:latin typeface="Arial"/>
                <a:cs typeface="Arial"/>
              </a:rPr>
              <a:t>staff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along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the patient</a:t>
            </a:r>
            <a:r>
              <a:rPr sz="2400" spc="-1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pathway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66AB3F-8FF1-47CE-A7D6-9F6C137E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A16875C-0532-4B42-9046-56EDF6F64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666" y="981220"/>
            <a:ext cx="888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err="1">
                <a:solidFill>
                  <a:srgbClr val="0B2B5D"/>
                </a:solidFill>
              </a:rPr>
              <a:t>Decellularised</a:t>
            </a:r>
            <a:r>
              <a:rPr lang="en-GB" dirty="0">
                <a:solidFill>
                  <a:srgbClr val="0B2B5D"/>
                </a:solidFill>
              </a:rPr>
              <a:t> Dermis Allograft for the Treatment of Chronic Venous Leg Ulceration</a:t>
            </a:r>
          </a:p>
          <a:p>
            <a:pPr defTabSz="457200"/>
            <a:endParaRPr lang="en-GB" sz="1200" dirty="0">
              <a:solidFill>
                <a:srgbClr val="0B2B5D"/>
              </a:solidFill>
            </a:endParaRPr>
          </a:p>
          <a:p>
            <a:pPr defTabSz="457200"/>
            <a:r>
              <a:rPr lang="en-GB" sz="1200" dirty="0">
                <a:solidFill>
                  <a:srgbClr val="0B2B5D"/>
                </a:solidFill>
              </a:rPr>
              <a:t>Objective: To determine if the use of DCD allograft in patients with chronic venous leg ulceration in addition to compression therapy, improves healing at 12 weeks compared to compression therapy alone.</a:t>
            </a:r>
          </a:p>
          <a:p>
            <a:pPr defTabSz="457200"/>
            <a:endParaRPr lang="en-GB" dirty="0">
              <a:solidFill>
                <a:srgbClr val="0B2B5D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7242D7B-A752-49C9-B2CA-F9AC044E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7" y="51372"/>
            <a:ext cx="1376127" cy="7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BC9066-3791-4DD6-9F61-BDA7BA4F208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03" y="5081751"/>
            <a:ext cx="1385784" cy="127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137882" y="2292822"/>
            <a:ext cx="3422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u="sng" dirty="0">
                <a:solidFill>
                  <a:srgbClr val="0B2B5D"/>
                </a:solidFill>
              </a:rPr>
              <a:t>Inclusion Criteria</a:t>
            </a:r>
          </a:p>
          <a:p>
            <a:pPr algn="ctr" defTabSz="457200"/>
            <a:endParaRPr lang="en-US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18 years or older (no upper age limit)</a:t>
            </a:r>
            <a:endParaRPr lang="en-GB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The ability to consent to participation</a:t>
            </a:r>
            <a:endParaRPr lang="en-GB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A diagnosis of venous leg ulceration* </a:t>
            </a:r>
            <a:endParaRPr lang="en-GB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Documented venous incompetence on duplex ultrasound</a:t>
            </a:r>
            <a:endParaRPr lang="en-GB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Index ulcer wound duration of 6 to 24 months inclusive</a:t>
            </a:r>
            <a:endParaRPr lang="en-GB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Index ulcer wound size &gt; 2 cm</a:t>
            </a:r>
            <a:r>
              <a:rPr lang="en-US" sz="1400" baseline="30000" dirty="0">
                <a:solidFill>
                  <a:srgbClr val="0B2B5D"/>
                </a:solidFill>
              </a:rPr>
              <a:t>2</a:t>
            </a:r>
            <a:endParaRPr lang="en-GB" sz="1400" dirty="0">
              <a:solidFill>
                <a:srgbClr val="0B2B5D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2B5D"/>
                </a:solidFill>
              </a:rPr>
              <a:t>ABPI ≥ 0.8**</a:t>
            </a:r>
            <a:endParaRPr lang="en-GB" sz="1400" dirty="0">
              <a:solidFill>
                <a:srgbClr val="0B2B5D"/>
              </a:solidFill>
            </a:endParaRPr>
          </a:p>
          <a:p>
            <a:pPr defTabSz="457200"/>
            <a:endParaRPr lang="en-GB" sz="1400" dirty="0">
              <a:solidFill>
                <a:srgbClr val="0B2B5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250" y="2292822"/>
            <a:ext cx="40633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dirty="0">
                <a:solidFill>
                  <a:srgbClr val="0B2B5D"/>
                </a:solidFill>
              </a:rPr>
              <a:t> </a:t>
            </a:r>
            <a:r>
              <a:rPr lang="en-GB" sz="1400" u="sng" dirty="0">
                <a:solidFill>
                  <a:srgbClr val="0B2B5D"/>
                </a:solidFill>
              </a:rPr>
              <a:t>Exclusion Criteria</a:t>
            </a:r>
          </a:p>
          <a:p>
            <a:pPr algn="ctr" defTabSz="457200"/>
            <a:endParaRPr lang="en-GB" sz="1400" u="sng" dirty="0">
              <a:solidFill>
                <a:srgbClr val="0B2B5D"/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B2B5D"/>
                </a:solidFill>
              </a:rPr>
              <a:t>A diagnosis of sickle cell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B2B5D"/>
                </a:solidFill>
              </a:rPr>
              <a:t>Known sensitivities to any antibiotics or reagents** listed on the DCD package insert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B2B5D"/>
                </a:solidFill>
              </a:rPr>
              <a:t>A clinically infected ulcer defined as evidence of erythema, cellulitis or systemically unwell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B2B5D"/>
                </a:solidFill>
              </a:rPr>
              <a:t>Treatment with biomedical/topical growth factors within previous 30 days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B2B5D"/>
                </a:solidFill>
              </a:rPr>
              <a:t>Previous history of an inability to tolerate compression therapy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B2B5D"/>
                </a:solidFill>
              </a:rPr>
              <a:t>Foot ulcer (i.e. below the ankle)</a:t>
            </a:r>
          </a:p>
          <a:p>
            <a:pPr defTabSz="457200"/>
            <a:endParaRPr lang="en-GB" sz="1400" dirty="0">
              <a:solidFill>
                <a:srgbClr val="0B2B5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78851" t="85766" r="6554" b="9669"/>
          <a:stretch/>
        </p:blipFill>
        <p:spPr>
          <a:xfrm>
            <a:off x="2503761" y="248284"/>
            <a:ext cx="1779373" cy="3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12" y="1299980"/>
            <a:ext cx="536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/>
              <a:t>The </a:t>
            </a:r>
            <a:r>
              <a:rPr sz="2800" spc="-5" dirty="0"/>
              <a:t>problem with leg ulcer</a:t>
            </a:r>
            <a:r>
              <a:rPr sz="2800" spc="-25" dirty="0"/>
              <a:t> </a:t>
            </a:r>
            <a:r>
              <a:rPr sz="2800" spc="-5" dirty="0"/>
              <a:t>care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897282" y="2014955"/>
            <a:ext cx="5972175" cy="14947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Poor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referral</a:t>
            </a:r>
            <a:r>
              <a:rPr sz="2000" spc="-1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practices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Lack of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clarity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on what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treatment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is</a:t>
            </a:r>
            <a:r>
              <a:rPr sz="2000" spc="-9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needed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0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Pathophysiology and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pathways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poorly</a:t>
            </a:r>
            <a:r>
              <a:rPr sz="2000" spc="-6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understood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0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APPG –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CQUIN for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leg ulcers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from</a:t>
            </a:r>
            <a:r>
              <a:rPr sz="2000" spc="-8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2020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8009" y="3993139"/>
            <a:ext cx="3381145" cy="165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7088" y="3804334"/>
            <a:ext cx="4114800" cy="2016760"/>
          </a:xfrm>
          <a:custGeom>
            <a:avLst/>
            <a:gdLst/>
            <a:ahLst/>
            <a:cxnLst/>
            <a:rect l="l" t="t" r="r" b="b"/>
            <a:pathLst>
              <a:path w="4114800" h="2016760">
                <a:moveTo>
                  <a:pt x="0" y="0"/>
                </a:moveTo>
                <a:lnTo>
                  <a:pt x="4114779" y="0"/>
                </a:lnTo>
                <a:lnTo>
                  <a:pt x="4114779" y="2016750"/>
                </a:lnTo>
                <a:lnTo>
                  <a:pt x="0" y="20167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C3D3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5D0EFD-520E-448E-A150-3E2E8B351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4323" y="1344015"/>
            <a:ext cx="2086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EVRA</a:t>
            </a:r>
            <a:r>
              <a:rPr sz="2800" spc="-185" dirty="0"/>
              <a:t> </a:t>
            </a:r>
            <a:r>
              <a:rPr sz="2800" dirty="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3114" y="4674501"/>
            <a:ext cx="47504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3C3D3C"/>
                </a:solidFill>
                <a:latin typeface="Arial"/>
                <a:cs typeface="Arial"/>
              </a:rPr>
              <a:t>Early intervention significantly </a:t>
            </a: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improves healing</a:t>
            </a:r>
            <a:r>
              <a:rPr sz="1500" spc="2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C3D3C"/>
                </a:solidFill>
                <a:latin typeface="Arial"/>
                <a:cs typeface="Arial"/>
              </a:rPr>
              <a:t>but: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93% of </a:t>
            </a:r>
            <a:r>
              <a:rPr sz="1500" spc="-5" dirty="0">
                <a:solidFill>
                  <a:srgbClr val="3C3D3C"/>
                </a:solidFill>
                <a:latin typeface="Arial"/>
                <a:cs typeface="Arial"/>
              </a:rPr>
              <a:t>patients </a:t>
            </a: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excluded </a:t>
            </a:r>
            <a:r>
              <a:rPr sz="1500" spc="-5" dirty="0">
                <a:solidFill>
                  <a:srgbClr val="3C3D3C"/>
                </a:solidFill>
                <a:latin typeface="Arial"/>
                <a:cs typeface="Arial"/>
              </a:rPr>
              <a:t>(6105/6555</a:t>
            </a:r>
            <a:r>
              <a:rPr sz="1500" spc="-4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screened)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Role of deep venous </a:t>
            </a:r>
            <a:r>
              <a:rPr sz="1500" spc="-5" dirty="0">
                <a:solidFill>
                  <a:srgbClr val="3C3D3C"/>
                </a:solidFill>
                <a:latin typeface="Arial"/>
                <a:cs typeface="Arial"/>
              </a:rPr>
              <a:t>intervention</a:t>
            </a:r>
            <a:r>
              <a:rPr sz="1500" spc="-4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unclear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3C3D3C"/>
                </a:solidFill>
                <a:latin typeface="Arial"/>
                <a:cs typeface="Arial"/>
              </a:rPr>
              <a:t>Treatment </a:t>
            </a:r>
            <a:r>
              <a:rPr sz="1500" spc="-5" dirty="0">
                <a:solidFill>
                  <a:srgbClr val="3C3D3C"/>
                </a:solidFill>
                <a:latin typeface="Arial"/>
                <a:cs typeface="Arial"/>
              </a:rPr>
              <a:t>for </a:t>
            </a: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larger ulcers</a:t>
            </a:r>
            <a:r>
              <a:rPr sz="1500" spc="-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3D3C"/>
                </a:solidFill>
                <a:latin typeface="Arial"/>
                <a:cs typeface="Arial"/>
              </a:rPr>
              <a:t>unclear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2650" y="2220264"/>
            <a:ext cx="7886700" cy="19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9950" y="2183499"/>
            <a:ext cx="7912100" cy="2094864"/>
          </a:xfrm>
          <a:custGeom>
            <a:avLst/>
            <a:gdLst/>
            <a:ahLst/>
            <a:cxnLst/>
            <a:rect l="l" t="t" r="r" b="b"/>
            <a:pathLst>
              <a:path w="7912100" h="2094864">
                <a:moveTo>
                  <a:pt x="0" y="0"/>
                </a:moveTo>
                <a:lnTo>
                  <a:pt x="7912100" y="0"/>
                </a:lnTo>
                <a:lnTo>
                  <a:pt x="7912100" y="2094832"/>
                </a:lnTo>
                <a:lnTo>
                  <a:pt x="0" y="20948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C3D3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07139A-EA89-4EE4-9923-A50D49511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780" y="1844861"/>
            <a:ext cx="31705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/>
              <a:t>What </a:t>
            </a:r>
            <a:r>
              <a:rPr sz="2000" dirty="0"/>
              <a:t>does </a:t>
            </a:r>
            <a:r>
              <a:rPr sz="2000" spc="-5" dirty="0"/>
              <a:t>SOC look</a:t>
            </a:r>
            <a:r>
              <a:rPr sz="2000" spc="-90" dirty="0"/>
              <a:t> </a:t>
            </a:r>
            <a:r>
              <a:rPr sz="2000" spc="-5" dirty="0"/>
              <a:t>like?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908492" y="2490567"/>
            <a:ext cx="8375015" cy="340349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Community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based</a:t>
            </a:r>
            <a:r>
              <a:rPr sz="2000" spc="-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care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Multiple </a:t>
            </a:r>
            <a:r>
              <a:rPr sz="2000" spc="-10" dirty="0">
                <a:solidFill>
                  <a:srgbClr val="3C3D3C"/>
                </a:solidFill>
                <a:latin typeface="Arial"/>
                <a:cs typeface="Arial"/>
              </a:rPr>
              <a:t>different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models – no</a:t>
            </a:r>
            <a:r>
              <a:rPr sz="2000" spc="-5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consistency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0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Delayed or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non-referral for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vascular</a:t>
            </a:r>
            <a:r>
              <a:rPr sz="2000" spc="-3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opinion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50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3C3D3C"/>
                </a:solidFill>
                <a:latin typeface="Arial"/>
                <a:cs typeface="Arial"/>
              </a:rPr>
              <a:t>Traditional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lack of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interest from </a:t>
            </a:r>
            <a:r>
              <a:rPr sz="2000" spc="-20" dirty="0">
                <a:solidFill>
                  <a:srgbClr val="3C3D3C"/>
                </a:solidFill>
                <a:latin typeface="Arial"/>
                <a:cs typeface="Arial"/>
              </a:rPr>
              <a:t>Vascular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Surgeons (e.g. GSTT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leg ulcer  clinic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stopped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2009)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0195" algn="ctr"/>
            <a:r>
              <a:rPr sz="2700" spc="-5" dirty="0">
                <a:solidFill>
                  <a:srgbClr val="3C3D3C"/>
                </a:solidFill>
                <a:latin typeface="Arial"/>
                <a:cs typeface="Arial"/>
              </a:rPr>
              <a:t>SOC: 21% healed, 3%</a:t>
            </a:r>
            <a:r>
              <a:rPr sz="2700" spc="-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3C3D3C"/>
                </a:solidFill>
                <a:latin typeface="Arial"/>
                <a:cs typeface="Arial"/>
              </a:rPr>
              <a:t>healing,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5445" algn="ctr">
              <a:spcBef>
                <a:spcPts val="75"/>
              </a:spcBef>
            </a:pP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76% not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healed/recurred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9A68D6-D168-4ED1-A53A-694596DDF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023" y="1785229"/>
            <a:ext cx="37039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5" dirty="0"/>
              <a:t>LUPA </a:t>
            </a:r>
            <a:r>
              <a:rPr sz="2800" dirty="0"/>
              <a:t>study</a:t>
            </a:r>
            <a:r>
              <a:rPr sz="2800" spc="-110" dirty="0"/>
              <a:t> </a:t>
            </a:r>
            <a:r>
              <a:rPr sz="2800" spc="-5" dirty="0"/>
              <a:t>Rationale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909004" y="2713307"/>
            <a:ext cx="7821930" cy="25247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Cohort of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consecutive patients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– all</a:t>
            </a:r>
            <a:r>
              <a:rPr sz="2000" spc="-5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comers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Accelerated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ulcer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care pathway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(Diagnosis and</a:t>
            </a:r>
            <a:r>
              <a:rPr sz="2000" spc="-6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C3D3C"/>
                </a:solidFill>
                <a:latin typeface="Arial"/>
                <a:cs typeface="Arial"/>
              </a:rPr>
              <a:t>Treatment)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0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Epidemiology –</a:t>
            </a:r>
            <a:r>
              <a:rPr sz="2000" spc="-2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Deep/SVI/Arterial/Other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0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Barriers to implementation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care</a:t>
            </a:r>
            <a:r>
              <a:rPr sz="2000" spc="-4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pathways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0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Compare outcomes to</a:t>
            </a:r>
            <a:r>
              <a:rPr sz="2000" spc="-2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SOC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409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Longitudinal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monitoring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of clinical and economic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outcomes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a  digital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health </a:t>
            </a:r>
            <a:r>
              <a:rPr sz="2000" dirty="0">
                <a:solidFill>
                  <a:srgbClr val="3C3D3C"/>
                </a:solidFill>
                <a:latin typeface="Arial"/>
                <a:cs typeface="Arial"/>
              </a:rPr>
              <a:t>solution</a:t>
            </a:r>
            <a:r>
              <a:rPr sz="2000" spc="-2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D3C"/>
                </a:solidFill>
                <a:latin typeface="Arial"/>
                <a:cs typeface="Arial"/>
              </a:rPr>
              <a:t>(Medopad)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11AECF-F822-46AA-9E77-68C0AC34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2662" y="1503875"/>
            <a:ext cx="2339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5" dirty="0"/>
              <a:t>LUPA</a:t>
            </a:r>
            <a:r>
              <a:rPr sz="2800" spc="-165" dirty="0"/>
              <a:t> </a:t>
            </a:r>
            <a:r>
              <a:rPr sz="2800" spc="-5" dirty="0"/>
              <a:t>Results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442405" y="2587948"/>
            <a:ext cx="3500120" cy="25279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spcBef>
                <a:spcPts val="725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130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patients</a:t>
            </a:r>
            <a:r>
              <a:rPr sz="2400" spc="-3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enrolled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62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solidFill>
                  <a:srgbClr val="3C3D3C"/>
                </a:solidFill>
                <a:latin typeface="Arial"/>
                <a:cs typeface="Arial"/>
              </a:rPr>
              <a:t>110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patients completed  follow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up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1</a:t>
            </a:r>
            <a:r>
              <a:rPr sz="2400" spc="-3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year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3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15 lost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to follow</a:t>
            </a:r>
            <a:r>
              <a:rPr sz="2400" spc="-4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up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965835" indent="-342900">
              <a:lnSpc>
                <a:spcPct val="100800"/>
              </a:lnSpc>
              <a:spcBef>
                <a:spcPts val="600"/>
              </a:spcBef>
              <a:buClr>
                <a:srgbClr val="0092D1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C3D3C"/>
                </a:solidFill>
                <a:latin typeface="Arial"/>
                <a:cs typeface="Arial"/>
              </a:rPr>
              <a:t>5 excluded</a:t>
            </a:r>
            <a:r>
              <a:rPr sz="2400" spc="-9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C3D3C"/>
                </a:solidFill>
                <a:latin typeface="Arial"/>
                <a:cs typeface="Arial"/>
              </a:rPr>
              <a:t>from  evaluation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0941" y="2863491"/>
            <a:ext cx="2406462" cy="320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821382-92BF-45F2-9149-A47CDFF04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5746" y="4736084"/>
            <a:ext cx="3865879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pc="-5" dirty="0">
                <a:solidFill>
                  <a:srgbClr val="3C3D3C"/>
                </a:solidFill>
                <a:latin typeface="Arial"/>
                <a:cs typeface="Arial"/>
              </a:rPr>
              <a:t>Consecutive all comers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pc="-15" dirty="0">
                <a:solidFill>
                  <a:srgbClr val="3C3D3C"/>
                </a:solidFill>
                <a:latin typeface="Arial"/>
                <a:cs typeface="Arial"/>
              </a:rPr>
              <a:t>Treated </a:t>
            </a:r>
            <a:r>
              <a:rPr spc="-5" dirty="0">
                <a:solidFill>
                  <a:srgbClr val="3C3D3C"/>
                </a:solidFill>
                <a:latin typeface="Arial"/>
                <a:cs typeface="Arial"/>
              </a:rPr>
              <a:t>all underlying venous</a:t>
            </a:r>
            <a:r>
              <a:rPr spc="-10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C3D3C"/>
                </a:solidFill>
                <a:latin typeface="Arial"/>
                <a:cs typeface="Arial"/>
              </a:rPr>
              <a:t>disease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pc="-5" dirty="0">
                <a:solidFill>
                  <a:srgbClr val="3C3D3C"/>
                </a:solidFill>
                <a:latin typeface="Arial"/>
                <a:cs typeface="Arial"/>
              </a:rPr>
              <a:t>Foam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pc="-5" dirty="0">
                <a:solidFill>
                  <a:srgbClr val="3C3D3C"/>
                </a:solidFill>
                <a:latin typeface="Arial"/>
                <a:cs typeface="Arial"/>
              </a:rPr>
              <a:t>Surgical debridement </a:t>
            </a:r>
            <a:r>
              <a:rPr dirty="0">
                <a:solidFill>
                  <a:srgbClr val="3C3D3C"/>
                </a:solidFill>
                <a:latin typeface="Arial"/>
                <a:cs typeface="Arial"/>
              </a:rPr>
              <a:t>if</a:t>
            </a:r>
            <a:r>
              <a:rPr spc="-15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C3D3C"/>
                </a:solidFill>
                <a:latin typeface="Arial"/>
                <a:cs typeface="Arial"/>
              </a:rPr>
              <a:t>needed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290AC4-2F81-4192-A353-D2801BFF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/>
          </p:nvPr>
        </p:nvGraphicFramePr>
        <p:xfrm>
          <a:off x="1998663" y="2868916"/>
          <a:ext cx="8194674" cy="1683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9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8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sz="1200" b="1" spc="-1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Demographics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sz="12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Male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68%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Female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32%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59 years (20 </a:t>
                      </a:r>
                      <a:r>
                        <a:rPr sz="900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 91)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ulcer </a:t>
                      </a:r>
                      <a:r>
                        <a:rPr sz="900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 3mo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ulcer 4-6 month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28%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ulcer 7-12 months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ulcer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&gt; </a:t>
                      </a:r>
                      <a:r>
                        <a:rPr sz="9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6042" y="1657291"/>
            <a:ext cx="2665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LUPA</a:t>
            </a:r>
            <a:r>
              <a:rPr spc="-170" dirty="0"/>
              <a:t> </a:t>
            </a:r>
            <a:r>
              <a:rPr spc="-10" dirty="0"/>
              <a:t>Results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2214951" y="4773572"/>
          <a:ext cx="7763508" cy="114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0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1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2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1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Referral</a:t>
                      </a:r>
                      <a:r>
                        <a:rPr sz="1200" b="1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sz="1200" b="1" spc="-1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Practice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Nurse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4%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Practice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59%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Tissue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Viability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18%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0080"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Other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6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17%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0080"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District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Nurse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A00054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6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2%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18130" y="6031170"/>
            <a:ext cx="6827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30" dirty="0">
                <a:solidFill>
                  <a:srgbClr val="3C3D3C"/>
                </a:solidFill>
                <a:latin typeface="Arial"/>
                <a:cs typeface="Arial"/>
              </a:rPr>
              <a:t>GSTT </a:t>
            </a:r>
            <a:r>
              <a:rPr sz="1400" spc="-25" dirty="0">
                <a:solidFill>
                  <a:srgbClr val="3C3D3C"/>
                </a:solidFill>
                <a:latin typeface="Arial"/>
                <a:cs typeface="Arial"/>
              </a:rPr>
              <a:t>does have </a:t>
            </a:r>
            <a:r>
              <a:rPr sz="1400" dirty="0">
                <a:solidFill>
                  <a:srgbClr val="3C3D3C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3C3D3C"/>
                </a:solidFill>
                <a:latin typeface="Arial"/>
                <a:cs typeface="Arial"/>
              </a:rPr>
              <a:t>tertiary </a:t>
            </a:r>
            <a:r>
              <a:rPr sz="1400" spc="-25" dirty="0">
                <a:solidFill>
                  <a:srgbClr val="3C3D3C"/>
                </a:solidFill>
                <a:latin typeface="Arial"/>
                <a:cs typeface="Arial"/>
              </a:rPr>
              <a:t>referral practice </a:t>
            </a:r>
            <a:r>
              <a:rPr sz="1400" spc="-20" dirty="0">
                <a:solidFill>
                  <a:srgbClr val="3C3D3C"/>
                </a:solidFill>
                <a:latin typeface="Arial"/>
                <a:cs typeface="Arial"/>
              </a:rPr>
              <a:t>but </a:t>
            </a:r>
            <a:r>
              <a:rPr sz="1400" spc="-15" dirty="0">
                <a:solidFill>
                  <a:srgbClr val="3C3D3C"/>
                </a:solidFill>
                <a:latin typeface="Arial"/>
                <a:cs typeface="Arial"/>
              </a:rPr>
              <a:t>the </a:t>
            </a:r>
            <a:r>
              <a:rPr sz="1400" spc="-25" dirty="0">
                <a:solidFill>
                  <a:srgbClr val="3C3D3C"/>
                </a:solidFill>
                <a:latin typeface="Arial"/>
                <a:cs typeface="Arial"/>
              </a:rPr>
              <a:t>majority </a:t>
            </a:r>
            <a:r>
              <a:rPr sz="1400" spc="-15" dirty="0">
                <a:solidFill>
                  <a:srgbClr val="3C3D3C"/>
                </a:solidFill>
                <a:latin typeface="Arial"/>
                <a:cs typeface="Arial"/>
              </a:rPr>
              <a:t>of </a:t>
            </a:r>
            <a:r>
              <a:rPr sz="1400" spc="-25" dirty="0">
                <a:solidFill>
                  <a:srgbClr val="3C3D3C"/>
                </a:solidFill>
                <a:latin typeface="Arial"/>
                <a:cs typeface="Arial"/>
              </a:rPr>
              <a:t>patients were local</a:t>
            </a:r>
            <a:r>
              <a:rPr sz="1400" spc="-204" dirty="0">
                <a:solidFill>
                  <a:srgbClr val="3C3D3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C3D3C"/>
                </a:solidFill>
                <a:latin typeface="Arial"/>
                <a:cs typeface="Arial"/>
              </a:rPr>
              <a:t>referrals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A836D4-2A7D-40BB-84C1-922E24A9E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/>
          </p:nvPr>
        </p:nvGraphicFramePr>
        <p:xfrm>
          <a:off x="1984584" y="2621552"/>
          <a:ext cx="8194674" cy="2927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9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8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6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sz="1800" b="1" spc="-15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92D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A3BF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DVT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1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Hypertension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Venous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Thrombosis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Arthritis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2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Ischemic Heart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Diabetes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Trauma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(Surgical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Accident)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E0E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Peripheral Artery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3C3D3C"/>
                      </a:solidFill>
                      <a:prstDash val="solid"/>
                    </a:lnL>
                    <a:lnR w="19050">
                      <a:solidFill>
                        <a:srgbClr val="3C3D3C"/>
                      </a:solidFill>
                      <a:prstDash val="solid"/>
                    </a:lnR>
                    <a:lnT w="19050">
                      <a:solidFill>
                        <a:srgbClr val="3C3D3C"/>
                      </a:solidFill>
                      <a:prstDash val="solid"/>
                    </a:lnT>
                    <a:lnB w="19050">
                      <a:solidFill>
                        <a:srgbClr val="3C3D3C"/>
                      </a:solidFill>
                      <a:prstDash val="solid"/>
                    </a:lnB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3452" y="1589345"/>
            <a:ext cx="2665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LUPA</a:t>
            </a:r>
            <a:r>
              <a:rPr spc="-170" dirty="0"/>
              <a:t> </a:t>
            </a:r>
            <a:r>
              <a:rPr spc="-1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D36F3B-C8C0-4078-8469-F25F4334A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" b="88971"/>
          <a:stretch/>
        </p:blipFill>
        <p:spPr>
          <a:xfrm>
            <a:off x="0" y="-24319"/>
            <a:ext cx="12192001" cy="1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838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182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</vt:lpstr>
      <vt:lpstr>Times New Roman</vt:lpstr>
      <vt:lpstr>Trebuchet MS</vt:lpstr>
      <vt:lpstr>Wingdings 3</vt:lpstr>
      <vt:lpstr>Facet</vt:lpstr>
      <vt:lpstr>1_Office Theme</vt:lpstr>
      <vt:lpstr>Leg Ulcer Pathway Audit (LUPA) </vt:lpstr>
      <vt:lpstr>The problem with leg ulcer care</vt:lpstr>
      <vt:lpstr>EVRA Study</vt:lpstr>
      <vt:lpstr>What does SOC look like?</vt:lpstr>
      <vt:lpstr>LUPA study Rationale</vt:lpstr>
      <vt:lpstr>LUPA Results</vt:lpstr>
      <vt:lpstr>PowerPoint Presentation</vt:lpstr>
      <vt:lpstr>LUPA Results</vt:lpstr>
      <vt:lpstr>LUPA Results</vt:lpstr>
      <vt:lpstr>LUPA Results</vt:lpstr>
      <vt:lpstr>LUPA Results</vt:lpstr>
      <vt:lpstr>Where next?</vt:lpstr>
      <vt:lpstr>Conclusion</vt:lpstr>
      <vt:lpstr>PowerPoint Presentation</vt:lpstr>
    </vt:vector>
  </TitlesOfParts>
  <Company>GSTT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 Ulcer Pathway Audit (LUPA) </dc:title>
  <dc:creator>Harrop Kathryn</dc:creator>
  <cp:lastModifiedBy>Harrop Kathryn</cp:lastModifiedBy>
  <cp:revision>1</cp:revision>
  <dcterms:created xsi:type="dcterms:W3CDTF">2020-02-26T12:47:01Z</dcterms:created>
  <dcterms:modified xsi:type="dcterms:W3CDTF">2020-02-26T12:47:44Z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5232738a-71f9-4cb7-bbe3-a1bd4f4993fa</vt:lpwstr>
  </property>
</Properties>
</file>