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086" r:id="rId2"/>
    <p:sldId id="2087" r:id="rId3"/>
    <p:sldId id="270" r:id="rId4"/>
    <p:sldId id="6105" r:id="rId5"/>
    <p:sldId id="672" r:id="rId6"/>
    <p:sldId id="6102" r:id="rId7"/>
    <p:sldId id="670" r:id="rId8"/>
    <p:sldId id="262" r:id="rId9"/>
    <p:sldId id="641" r:id="rId10"/>
    <p:sldId id="525" r:id="rId11"/>
    <p:sldId id="6100" r:id="rId12"/>
    <p:sldId id="656" r:id="rId13"/>
    <p:sldId id="271" r:id="rId14"/>
    <p:sldId id="6103" r:id="rId15"/>
    <p:sldId id="411" r:id="rId16"/>
    <p:sldId id="272" r:id="rId17"/>
    <p:sldId id="273" r:id="rId18"/>
    <p:sldId id="6094" r:id="rId19"/>
    <p:sldId id="265" r:id="rId20"/>
    <p:sldId id="6021" r:id="rId21"/>
    <p:sldId id="6092" r:id="rId22"/>
    <p:sldId id="6093" r:id="rId23"/>
    <p:sldId id="340" r:id="rId24"/>
    <p:sldId id="667" r:id="rId25"/>
    <p:sldId id="6101" r:id="rId26"/>
    <p:sldId id="267" r:id="rId27"/>
    <p:sldId id="269" r:id="rId28"/>
    <p:sldId id="6106" r:id="rId29"/>
    <p:sldId id="6107" r:id="rId30"/>
    <p:sldId id="6123" r:id="rId31"/>
    <p:sldId id="6108" r:id="rId32"/>
    <p:sldId id="6109" r:id="rId33"/>
    <p:sldId id="6127" r:id="rId34"/>
    <p:sldId id="6110" r:id="rId35"/>
    <p:sldId id="6128" r:id="rId36"/>
    <p:sldId id="6122" r:id="rId37"/>
    <p:sldId id="6111" r:id="rId38"/>
    <p:sldId id="6116" r:id="rId39"/>
    <p:sldId id="6112" r:id="rId40"/>
    <p:sldId id="6113" r:id="rId41"/>
    <p:sldId id="6114" r:id="rId42"/>
    <p:sldId id="6125" r:id="rId43"/>
    <p:sldId id="6126" r:id="rId44"/>
    <p:sldId id="6117" r:id="rId45"/>
    <p:sldId id="6115" r:id="rId46"/>
    <p:sldId id="1718" r:id="rId47"/>
    <p:sldId id="6119" r:id="rId48"/>
    <p:sldId id="258" r:id="rId49"/>
    <p:sldId id="259" r:id="rId50"/>
    <p:sldId id="1722" r:id="rId51"/>
    <p:sldId id="1727" r:id="rId52"/>
    <p:sldId id="1762" r:id="rId53"/>
    <p:sldId id="1232" r:id="rId54"/>
    <p:sldId id="296" r:id="rId55"/>
    <p:sldId id="300" r:id="rId56"/>
    <p:sldId id="1677" r:id="rId57"/>
    <p:sldId id="457" r:id="rId58"/>
    <p:sldId id="459" r:id="rId59"/>
    <p:sldId id="6121" r:id="rId60"/>
    <p:sldId id="313" r:id="rId61"/>
    <p:sldId id="612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1C0B5-F94F-4BAC-97B7-8DCF7B958738}" v="93" dt="2021-09-14T09:38:10.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Howatson" userId="99c4ed02-023c-4cbf-a38d-e88f68904cc9" providerId="ADAL" clId="{0491C0B5-F94F-4BAC-97B7-8DCF7B958738}"/>
    <pc:docChg chg="modSld">
      <pc:chgData name="Rachel Howatson" userId="99c4ed02-023c-4cbf-a38d-e88f68904cc9" providerId="ADAL" clId="{0491C0B5-F94F-4BAC-97B7-8DCF7B958738}" dt="2021-09-14T11:01:09.333" v="58" actId="20577"/>
      <pc:docMkLst>
        <pc:docMk/>
      </pc:docMkLst>
      <pc:sldChg chg="modSp mod">
        <pc:chgData name="Rachel Howatson" userId="99c4ed02-023c-4cbf-a38d-e88f68904cc9" providerId="ADAL" clId="{0491C0B5-F94F-4BAC-97B7-8DCF7B958738}" dt="2021-09-14T11:01:09.333" v="58" actId="20577"/>
        <pc:sldMkLst>
          <pc:docMk/>
          <pc:sldMk cId="0" sldId="258"/>
        </pc:sldMkLst>
        <pc:spChg chg="mod">
          <ac:chgData name="Rachel Howatson" userId="99c4ed02-023c-4cbf-a38d-e88f68904cc9" providerId="ADAL" clId="{0491C0B5-F94F-4BAC-97B7-8DCF7B958738}" dt="2021-09-14T11:01:09.333" v="58" actId="20577"/>
          <ac:spMkLst>
            <pc:docMk/>
            <pc:sldMk cId="0" sldId="258"/>
            <ac:spMk id="3" creationId="{3DA3245F-C110-4D20-B3BE-1E0F161E0C0B}"/>
          </ac:spMkLst>
        </pc:spChg>
      </pc:sldChg>
      <pc:sldChg chg="modSp mod">
        <pc:chgData name="Rachel Howatson" userId="99c4ed02-023c-4cbf-a38d-e88f68904cc9" providerId="ADAL" clId="{0491C0B5-F94F-4BAC-97B7-8DCF7B958738}" dt="2021-09-14T10:58:26.974" v="36" actId="20577"/>
        <pc:sldMkLst>
          <pc:docMk/>
          <pc:sldMk cId="0" sldId="6119"/>
        </pc:sldMkLst>
        <pc:spChg chg="mod">
          <ac:chgData name="Rachel Howatson" userId="99c4ed02-023c-4cbf-a38d-e88f68904cc9" providerId="ADAL" clId="{0491C0B5-F94F-4BAC-97B7-8DCF7B958738}" dt="2021-09-14T10:58:26.974" v="36" actId="20577"/>
          <ac:spMkLst>
            <pc:docMk/>
            <pc:sldMk cId="0" sldId="6119"/>
            <ac:spMk id="3" creationId="{2D1A9A73-8F6B-4FD3-B744-F62B03E35BC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2DE50-0987-4BBA-865F-6213882D3485}" type="doc">
      <dgm:prSet loTypeId="urn:microsoft.com/office/officeart/2005/8/layout/hProcess9" loCatId="process" qsTypeId="urn:microsoft.com/office/officeart/2005/8/quickstyle/simple2" qsCatId="simple" csTypeId="urn:microsoft.com/office/officeart/2005/8/colors/accent0_3" csCatId="mainScheme" phldr="1"/>
      <dgm:spPr/>
      <dgm:t>
        <a:bodyPr/>
        <a:lstStyle/>
        <a:p>
          <a:endParaRPr lang="en-US"/>
        </a:p>
      </dgm:t>
    </dgm:pt>
    <dgm:pt modelId="{7F6E7BE8-1C12-4C15-A34E-980B43517DA1}">
      <dgm:prSet custT="1"/>
      <dgm:spPr>
        <a:solidFill>
          <a:srgbClr val="00B0F0"/>
        </a:solidFill>
      </dgm:spPr>
      <dgm:t>
        <a:bodyPr/>
        <a:lstStyle/>
        <a:p>
          <a:r>
            <a:rPr lang="en-GB" sz="2400" dirty="0"/>
            <a:t>LVEF ≤40%</a:t>
          </a:r>
          <a:endParaRPr lang="en-US" sz="2400" dirty="0"/>
        </a:p>
      </dgm:t>
    </dgm:pt>
    <dgm:pt modelId="{97C8CC3D-EF34-40CF-9192-D3B55981838C}" type="parTrans" cxnId="{4C685E74-58C0-4F6A-BD01-419815A9C293}">
      <dgm:prSet/>
      <dgm:spPr/>
      <dgm:t>
        <a:bodyPr/>
        <a:lstStyle/>
        <a:p>
          <a:endParaRPr lang="en-US"/>
        </a:p>
      </dgm:t>
    </dgm:pt>
    <dgm:pt modelId="{32DA1B63-EC50-40A1-BB95-17FF490906AA}" type="sibTrans" cxnId="{4C685E74-58C0-4F6A-BD01-419815A9C293}">
      <dgm:prSet/>
      <dgm:spPr/>
      <dgm:t>
        <a:bodyPr/>
        <a:lstStyle/>
        <a:p>
          <a:endParaRPr lang="en-US"/>
        </a:p>
      </dgm:t>
    </dgm:pt>
    <dgm:pt modelId="{E27E9CBD-A2C0-4E90-8E6F-C5FFED3D1F63}">
      <dgm:prSet custT="1"/>
      <dgm:spPr>
        <a:solidFill>
          <a:srgbClr val="FFC000"/>
        </a:solidFill>
      </dgm:spPr>
      <dgm:t>
        <a:bodyPr/>
        <a:lstStyle/>
        <a:p>
          <a:r>
            <a:rPr lang="en-GB" sz="2400" b="1" dirty="0"/>
            <a:t>First line:</a:t>
          </a:r>
          <a:endParaRPr lang="en-US" sz="2400" dirty="0"/>
        </a:p>
      </dgm:t>
    </dgm:pt>
    <dgm:pt modelId="{6B3F61AA-1ACF-4B71-9897-D14D84EFF53D}" type="parTrans" cxnId="{0FA1CB05-7842-469E-98AC-5E3A279CB1C4}">
      <dgm:prSet/>
      <dgm:spPr/>
      <dgm:t>
        <a:bodyPr/>
        <a:lstStyle/>
        <a:p>
          <a:endParaRPr lang="en-US"/>
        </a:p>
      </dgm:t>
    </dgm:pt>
    <dgm:pt modelId="{10DF3516-FA99-4C81-AFC1-384CA0D90855}" type="sibTrans" cxnId="{0FA1CB05-7842-469E-98AC-5E3A279CB1C4}">
      <dgm:prSet/>
      <dgm:spPr/>
      <dgm:t>
        <a:bodyPr/>
        <a:lstStyle/>
        <a:p>
          <a:endParaRPr lang="en-US"/>
        </a:p>
      </dgm:t>
    </dgm:pt>
    <dgm:pt modelId="{00E2BE56-1C3B-4AB1-93EC-F117FF958735}">
      <dgm:prSet custT="1"/>
      <dgm:spPr>
        <a:solidFill>
          <a:srgbClr val="92D050"/>
        </a:solidFill>
      </dgm:spPr>
      <dgm:t>
        <a:bodyPr/>
        <a:lstStyle/>
        <a:p>
          <a:r>
            <a:rPr lang="en-GB" sz="2000" b="1" dirty="0">
              <a:solidFill>
                <a:schemeClr val="tx1"/>
              </a:solidFill>
            </a:rPr>
            <a:t>ACEI</a:t>
          </a:r>
          <a:r>
            <a:rPr lang="en-GB" sz="1800" dirty="0">
              <a:solidFill>
                <a:schemeClr val="tx1"/>
              </a:solidFill>
            </a:rPr>
            <a:t> </a:t>
          </a:r>
          <a:r>
            <a:rPr lang="en-GB" sz="1800" dirty="0" err="1">
              <a:solidFill>
                <a:schemeClr val="tx1"/>
              </a:solidFill>
            </a:rPr>
            <a:t>eg</a:t>
          </a:r>
          <a:r>
            <a:rPr lang="en-GB" sz="1800" dirty="0">
              <a:solidFill>
                <a:schemeClr val="tx1"/>
              </a:solidFill>
            </a:rPr>
            <a:t> ramipril or </a:t>
          </a:r>
          <a:r>
            <a:rPr lang="en-GB" sz="1800" b="1" dirty="0">
              <a:solidFill>
                <a:schemeClr val="tx1"/>
              </a:solidFill>
            </a:rPr>
            <a:t>ARB if intolerant </a:t>
          </a:r>
          <a:r>
            <a:rPr lang="en-GB" sz="1800" dirty="0" err="1">
              <a:solidFill>
                <a:schemeClr val="tx1"/>
              </a:solidFill>
            </a:rPr>
            <a:t>eg</a:t>
          </a:r>
          <a:r>
            <a:rPr lang="en-GB" sz="1800" dirty="0">
              <a:solidFill>
                <a:schemeClr val="tx1"/>
              </a:solidFill>
            </a:rPr>
            <a:t> candesartan</a:t>
          </a:r>
          <a:endParaRPr lang="en-US" sz="1800" dirty="0">
            <a:solidFill>
              <a:schemeClr val="tx1"/>
            </a:solidFill>
          </a:endParaRPr>
        </a:p>
      </dgm:t>
    </dgm:pt>
    <dgm:pt modelId="{B1EBE6F1-D188-4DBA-BA02-17878605DD0F}" type="parTrans" cxnId="{FF42812D-076D-494D-9224-E385D8DD5DB2}">
      <dgm:prSet/>
      <dgm:spPr/>
      <dgm:t>
        <a:bodyPr/>
        <a:lstStyle/>
        <a:p>
          <a:endParaRPr lang="en-US"/>
        </a:p>
      </dgm:t>
    </dgm:pt>
    <dgm:pt modelId="{5FA23D7B-01A1-4EFB-97C8-3828B849080D}" type="sibTrans" cxnId="{FF42812D-076D-494D-9224-E385D8DD5DB2}">
      <dgm:prSet/>
      <dgm:spPr/>
      <dgm:t>
        <a:bodyPr/>
        <a:lstStyle/>
        <a:p>
          <a:endParaRPr lang="en-US"/>
        </a:p>
      </dgm:t>
    </dgm:pt>
    <dgm:pt modelId="{1F315720-220B-4741-8474-68AD228EE028}">
      <dgm:prSet custT="1"/>
      <dgm:spPr>
        <a:solidFill>
          <a:srgbClr val="92D050"/>
        </a:solidFill>
      </dgm:spPr>
      <dgm:t>
        <a:bodyPr/>
        <a:lstStyle/>
        <a:p>
          <a:r>
            <a:rPr lang="en-GB" sz="2000" b="1" dirty="0">
              <a:solidFill>
                <a:schemeClr val="tx1"/>
              </a:solidFill>
            </a:rPr>
            <a:t>Beta blockers </a:t>
          </a:r>
          <a:r>
            <a:rPr lang="en-GB" sz="1800" dirty="0" err="1">
              <a:solidFill>
                <a:schemeClr val="tx1"/>
              </a:solidFill>
            </a:rPr>
            <a:t>eg</a:t>
          </a:r>
          <a:r>
            <a:rPr lang="en-GB" sz="1800" dirty="0">
              <a:solidFill>
                <a:schemeClr val="tx1"/>
              </a:solidFill>
            </a:rPr>
            <a:t> bisoprolol</a:t>
          </a:r>
          <a:endParaRPr lang="en-US" sz="1800" dirty="0">
            <a:solidFill>
              <a:schemeClr val="tx1"/>
            </a:solidFill>
          </a:endParaRPr>
        </a:p>
      </dgm:t>
    </dgm:pt>
    <dgm:pt modelId="{758BD049-E84D-4360-8D0F-68024286D637}" type="parTrans" cxnId="{7A82A828-2D10-4E16-8274-F592BBB1A9D2}">
      <dgm:prSet/>
      <dgm:spPr/>
      <dgm:t>
        <a:bodyPr/>
        <a:lstStyle/>
        <a:p>
          <a:endParaRPr lang="en-US"/>
        </a:p>
      </dgm:t>
    </dgm:pt>
    <dgm:pt modelId="{D89D563D-563A-4A02-A738-DE87902B2D67}" type="sibTrans" cxnId="{7A82A828-2D10-4E16-8274-F592BBB1A9D2}">
      <dgm:prSet/>
      <dgm:spPr/>
      <dgm:t>
        <a:bodyPr/>
        <a:lstStyle/>
        <a:p>
          <a:endParaRPr lang="en-US"/>
        </a:p>
      </dgm:t>
    </dgm:pt>
    <dgm:pt modelId="{7F9887B1-D1B3-4C14-8935-2284CBEB31E4}">
      <dgm:prSet custT="1"/>
      <dgm:spPr>
        <a:solidFill>
          <a:srgbClr val="C00000"/>
        </a:solidFill>
      </dgm:spPr>
      <dgm:t>
        <a:bodyPr/>
        <a:lstStyle/>
        <a:p>
          <a:r>
            <a:rPr lang="en-GB" sz="1800" dirty="0" err="1"/>
            <a:t>Uptitrate</a:t>
          </a:r>
          <a:r>
            <a:rPr lang="en-GB" sz="1800" dirty="0"/>
            <a:t> to maximum tolerated doses</a:t>
          </a:r>
          <a:endParaRPr lang="en-US" sz="1800" dirty="0"/>
        </a:p>
      </dgm:t>
    </dgm:pt>
    <dgm:pt modelId="{822E0950-0D46-472A-A1C9-136D55112801}" type="parTrans" cxnId="{408C1FA4-3D00-4741-9252-81D9D0F86EE9}">
      <dgm:prSet/>
      <dgm:spPr/>
      <dgm:t>
        <a:bodyPr/>
        <a:lstStyle/>
        <a:p>
          <a:endParaRPr lang="en-US"/>
        </a:p>
      </dgm:t>
    </dgm:pt>
    <dgm:pt modelId="{13C40FD2-AD02-4137-910B-5DDE8501A591}" type="sibTrans" cxnId="{408C1FA4-3D00-4741-9252-81D9D0F86EE9}">
      <dgm:prSet/>
      <dgm:spPr/>
      <dgm:t>
        <a:bodyPr/>
        <a:lstStyle/>
        <a:p>
          <a:endParaRPr lang="en-US"/>
        </a:p>
      </dgm:t>
    </dgm:pt>
    <dgm:pt modelId="{C8832FD7-BD5D-4B94-B174-9FF34ABDF34C}">
      <dgm:prSet custT="1"/>
      <dgm:spPr>
        <a:solidFill>
          <a:srgbClr val="7030A0"/>
        </a:solidFill>
      </dgm:spPr>
      <dgm:t>
        <a:bodyPr/>
        <a:lstStyle/>
        <a:p>
          <a:r>
            <a:rPr lang="en-GB" sz="1800" dirty="0"/>
            <a:t>Check BP, HR U&amp;Es, </a:t>
          </a:r>
          <a:r>
            <a:rPr lang="en-GB" sz="1800" dirty="0" err="1"/>
            <a:t>CrCl</a:t>
          </a:r>
          <a:endParaRPr lang="en-US" sz="1800" dirty="0"/>
        </a:p>
      </dgm:t>
    </dgm:pt>
    <dgm:pt modelId="{DA24097D-3CD0-49A8-854F-5B06220580D0}" type="parTrans" cxnId="{C5C627F9-BEE0-47C3-BFB3-26FB9A615250}">
      <dgm:prSet/>
      <dgm:spPr/>
      <dgm:t>
        <a:bodyPr/>
        <a:lstStyle/>
        <a:p>
          <a:endParaRPr lang="en-US"/>
        </a:p>
      </dgm:t>
    </dgm:pt>
    <dgm:pt modelId="{8F3AB09F-19BF-43FD-905B-3656CC7C8599}" type="sibTrans" cxnId="{C5C627F9-BEE0-47C3-BFB3-26FB9A615250}">
      <dgm:prSet/>
      <dgm:spPr/>
      <dgm:t>
        <a:bodyPr/>
        <a:lstStyle/>
        <a:p>
          <a:endParaRPr lang="en-US"/>
        </a:p>
      </dgm:t>
    </dgm:pt>
    <dgm:pt modelId="{7CD3C8F9-AAFD-4A85-B64A-D4C1AD637F22}">
      <dgm:prSet custT="1"/>
      <dgm:spPr>
        <a:solidFill>
          <a:srgbClr val="FFC000"/>
        </a:solidFill>
      </dgm:spPr>
      <dgm:t>
        <a:bodyPr/>
        <a:lstStyle/>
        <a:p>
          <a:r>
            <a:rPr lang="en-GB" sz="1800" b="1" dirty="0"/>
            <a:t>Second line</a:t>
          </a:r>
          <a:r>
            <a:rPr lang="en-GB" sz="1800" dirty="0"/>
            <a:t>: </a:t>
          </a:r>
        </a:p>
        <a:p>
          <a:r>
            <a:rPr lang="en-GB" sz="1800" dirty="0"/>
            <a:t>MRA </a:t>
          </a:r>
          <a:r>
            <a:rPr lang="en-GB" sz="1800" dirty="0" err="1"/>
            <a:t>eg</a:t>
          </a:r>
          <a:r>
            <a:rPr lang="en-GB" sz="1800" dirty="0"/>
            <a:t> </a:t>
          </a:r>
          <a:r>
            <a:rPr lang="en-GB" sz="1800" dirty="0" err="1"/>
            <a:t>spironol-actone</a:t>
          </a:r>
          <a:endParaRPr lang="en-US" sz="1800" dirty="0"/>
        </a:p>
      </dgm:t>
    </dgm:pt>
    <dgm:pt modelId="{33D134CE-395F-47EA-865C-5C9E5FDBEF8E}" type="parTrans" cxnId="{A7CB1AFD-6D3E-4A32-9DAC-EB48BA097708}">
      <dgm:prSet/>
      <dgm:spPr/>
      <dgm:t>
        <a:bodyPr/>
        <a:lstStyle/>
        <a:p>
          <a:endParaRPr lang="en-US"/>
        </a:p>
      </dgm:t>
    </dgm:pt>
    <dgm:pt modelId="{37D06EE9-7A8B-4763-A0B1-735D67500255}" type="sibTrans" cxnId="{A7CB1AFD-6D3E-4A32-9DAC-EB48BA097708}">
      <dgm:prSet/>
      <dgm:spPr/>
      <dgm:t>
        <a:bodyPr/>
        <a:lstStyle/>
        <a:p>
          <a:endParaRPr lang="en-US"/>
        </a:p>
      </dgm:t>
    </dgm:pt>
    <dgm:pt modelId="{B9F76CDE-D577-459D-8D2D-75F61F425C22}">
      <dgm:prSet custT="1"/>
      <dgm:spPr>
        <a:solidFill>
          <a:srgbClr val="C00000"/>
        </a:solidFill>
      </dgm:spPr>
      <dgm:t>
        <a:bodyPr/>
        <a:lstStyle/>
        <a:p>
          <a:r>
            <a:rPr lang="en-GB" sz="1800" dirty="0" err="1"/>
            <a:t>Uptitrate</a:t>
          </a:r>
          <a:r>
            <a:rPr lang="en-GB" sz="1800" dirty="0"/>
            <a:t> to maximum tolerated dose</a:t>
          </a:r>
          <a:endParaRPr lang="en-US" sz="1800" dirty="0"/>
        </a:p>
      </dgm:t>
    </dgm:pt>
    <dgm:pt modelId="{F1093FC7-2FA4-4ACD-98BF-3413E2F765CD}" type="parTrans" cxnId="{82444BBB-C458-4548-A388-78B061262C9E}">
      <dgm:prSet/>
      <dgm:spPr/>
      <dgm:t>
        <a:bodyPr/>
        <a:lstStyle/>
        <a:p>
          <a:endParaRPr lang="en-US"/>
        </a:p>
      </dgm:t>
    </dgm:pt>
    <dgm:pt modelId="{AC4D2DC4-2CD9-45A3-A5CA-DEB0DD77505C}" type="sibTrans" cxnId="{82444BBB-C458-4548-A388-78B061262C9E}">
      <dgm:prSet/>
      <dgm:spPr/>
      <dgm:t>
        <a:bodyPr/>
        <a:lstStyle/>
        <a:p>
          <a:endParaRPr lang="en-US"/>
        </a:p>
      </dgm:t>
    </dgm:pt>
    <dgm:pt modelId="{95849992-D93D-4126-9C50-49B82597BB37}">
      <dgm:prSet custT="1"/>
      <dgm:spPr>
        <a:solidFill>
          <a:srgbClr val="7030A0"/>
        </a:solidFill>
      </dgm:spPr>
      <dgm:t>
        <a:bodyPr/>
        <a:lstStyle/>
        <a:p>
          <a:r>
            <a:rPr lang="en-GB" sz="1800" dirty="0"/>
            <a:t>Check K &lt;5.5mmol/L at regular intervals</a:t>
          </a:r>
          <a:endParaRPr lang="en-US" sz="1800" dirty="0"/>
        </a:p>
      </dgm:t>
    </dgm:pt>
    <dgm:pt modelId="{4B9F762A-066D-4F2E-A4AE-9374BF909CA9}" type="parTrans" cxnId="{A436939E-2123-44CB-8A0F-AABFA6675669}">
      <dgm:prSet/>
      <dgm:spPr/>
      <dgm:t>
        <a:bodyPr/>
        <a:lstStyle/>
        <a:p>
          <a:endParaRPr lang="en-US"/>
        </a:p>
      </dgm:t>
    </dgm:pt>
    <dgm:pt modelId="{B554E904-1874-40BC-8BD2-6FD9A4DF5BE8}" type="sibTrans" cxnId="{A436939E-2123-44CB-8A0F-AABFA6675669}">
      <dgm:prSet/>
      <dgm:spPr/>
      <dgm:t>
        <a:bodyPr/>
        <a:lstStyle/>
        <a:p>
          <a:endParaRPr lang="en-US"/>
        </a:p>
      </dgm:t>
    </dgm:pt>
    <dgm:pt modelId="{186BA38F-1A2E-4ACE-9D0C-ECC1911FB11D}" type="pres">
      <dgm:prSet presAssocID="{84B2DE50-0987-4BBA-865F-6213882D3485}" presName="CompostProcess" presStyleCnt="0">
        <dgm:presLayoutVars>
          <dgm:dir/>
          <dgm:resizeHandles val="exact"/>
        </dgm:presLayoutVars>
      </dgm:prSet>
      <dgm:spPr/>
    </dgm:pt>
    <dgm:pt modelId="{DC26CC2A-41B3-4A7D-ADE4-2F152DFC9E60}" type="pres">
      <dgm:prSet presAssocID="{84B2DE50-0987-4BBA-865F-6213882D3485}" presName="arrow" presStyleLbl="bgShp" presStyleIdx="0" presStyleCnt="1"/>
      <dgm:spPr/>
    </dgm:pt>
    <dgm:pt modelId="{AFB646D2-3D9A-41F6-BE5E-0BAD1146D2EC}" type="pres">
      <dgm:prSet presAssocID="{84B2DE50-0987-4BBA-865F-6213882D3485}" presName="linearProcess" presStyleCnt="0"/>
      <dgm:spPr/>
    </dgm:pt>
    <dgm:pt modelId="{16A1EC8C-4C22-4211-A706-680C071D6336}" type="pres">
      <dgm:prSet presAssocID="{7F6E7BE8-1C12-4C15-A34E-980B43517DA1}" presName="textNode" presStyleLbl="node1" presStyleIdx="0" presStyleCnt="9" custLinFactNeighborX="-6060" custLinFactNeighborY="-1541">
        <dgm:presLayoutVars>
          <dgm:bulletEnabled val="1"/>
        </dgm:presLayoutVars>
      </dgm:prSet>
      <dgm:spPr/>
    </dgm:pt>
    <dgm:pt modelId="{6BD17E46-07EC-46AB-B950-1CB6B90A17A1}" type="pres">
      <dgm:prSet presAssocID="{32DA1B63-EC50-40A1-BB95-17FF490906AA}" presName="sibTrans" presStyleCnt="0"/>
      <dgm:spPr/>
    </dgm:pt>
    <dgm:pt modelId="{69B75B6A-0421-4A09-803D-7507D1785ED3}" type="pres">
      <dgm:prSet presAssocID="{E27E9CBD-A2C0-4E90-8E6F-C5FFED3D1F63}" presName="textNode" presStyleLbl="node1" presStyleIdx="1" presStyleCnt="9" custScaleX="92197" custLinFactNeighborX="-38778" custLinFactNeighborY="-1735">
        <dgm:presLayoutVars>
          <dgm:bulletEnabled val="1"/>
        </dgm:presLayoutVars>
      </dgm:prSet>
      <dgm:spPr/>
    </dgm:pt>
    <dgm:pt modelId="{C3099F0A-D2DD-4582-AD79-6B4636807334}" type="pres">
      <dgm:prSet presAssocID="{10DF3516-FA99-4C81-AFC1-384CA0D90855}" presName="sibTrans" presStyleCnt="0"/>
      <dgm:spPr/>
    </dgm:pt>
    <dgm:pt modelId="{0AD81B57-2CAA-48DD-A44E-32D570695BCB}" type="pres">
      <dgm:prSet presAssocID="{00E2BE56-1C3B-4AB1-93EC-F117FF958735}" presName="textNode" presStyleLbl="node1" presStyleIdx="2" presStyleCnt="9" custScaleX="143586" custScaleY="144794">
        <dgm:presLayoutVars>
          <dgm:bulletEnabled val="1"/>
        </dgm:presLayoutVars>
      </dgm:prSet>
      <dgm:spPr/>
    </dgm:pt>
    <dgm:pt modelId="{6AEAC1D3-6DEA-40AF-8F25-79999B617BB5}" type="pres">
      <dgm:prSet presAssocID="{5FA23D7B-01A1-4EFB-97C8-3828B849080D}" presName="sibTrans" presStyleCnt="0"/>
      <dgm:spPr/>
    </dgm:pt>
    <dgm:pt modelId="{4A6776E5-61F0-434C-B623-3BA21E9113F7}" type="pres">
      <dgm:prSet presAssocID="{1F315720-220B-4741-8474-68AD228EE028}" presName="textNode" presStyleLbl="node1" presStyleIdx="3" presStyleCnt="9" custScaleX="122597">
        <dgm:presLayoutVars>
          <dgm:bulletEnabled val="1"/>
        </dgm:presLayoutVars>
      </dgm:prSet>
      <dgm:spPr/>
    </dgm:pt>
    <dgm:pt modelId="{B9A4A7FC-DC14-488F-B878-C3270DB0E11A}" type="pres">
      <dgm:prSet presAssocID="{D89D563D-563A-4A02-A738-DE87902B2D67}" presName="sibTrans" presStyleCnt="0"/>
      <dgm:spPr/>
    </dgm:pt>
    <dgm:pt modelId="{FBF1F82D-5C44-44D5-AE23-D98840337E2D}" type="pres">
      <dgm:prSet presAssocID="{7F9887B1-D1B3-4C14-8935-2284CBEB31E4}" presName="textNode" presStyleLbl="node1" presStyleIdx="4" presStyleCnt="9" custScaleX="132492" custScaleY="107918">
        <dgm:presLayoutVars>
          <dgm:bulletEnabled val="1"/>
        </dgm:presLayoutVars>
      </dgm:prSet>
      <dgm:spPr/>
    </dgm:pt>
    <dgm:pt modelId="{17CDEF66-44F5-4819-A069-FBCC9872F3C9}" type="pres">
      <dgm:prSet presAssocID="{13C40FD2-AD02-4137-910B-5DDE8501A591}" presName="sibTrans" presStyleCnt="0"/>
      <dgm:spPr/>
    </dgm:pt>
    <dgm:pt modelId="{E03B284F-1C78-4BD1-8D64-A52C5036A70E}" type="pres">
      <dgm:prSet presAssocID="{C8832FD7-BD5D-4B94-B174-9FF34ABDF34C}" presName="textNode" presStyleLbl="node1" presStyleIdx="5" presStyleCnt="9" custScaleX="110242" custScaleY="150217">
        <dgm:presLayoutVars>
          <dgm:bulletEnabled val="1"/>
        </dgm:presLayoutVars>
      </dgm:prSet>
      <dgm:spPr/>
    </dgm:pt>
    <dgm:pt modelId="{150312F0-674A-45BC-873F-8E0E49AFE20F}" type="pres">
      <dgm:prSet presAssocID="{8F3AB09F-19BF-43FD-905B-3656CC7C8599}" presName="sibTrans" presStyleCnt="0"/>
      <dgm:spPr/>
    </dgm:pt>
    <dgm:pt modelId="{E75ACB74-5718-44E0-BFDD-85FF2045FB1C}" type="pres">
      <dgm:prSet presAssocID="{7CD3C8F9-AAFD-4A85-B64A-D4C1AD637F22}" presName="textNode" presStyleLbl="node1" presStyleIdx="6" presStyleCnt="9">
        <dgm:presLayoutVars>
          <dgm:bulletEnabled val="1"/>
        </dgm:presLayoutVars>
      </dgm:prSet>
      <dgm:spPr/>
    </dgm:pt>
    <dgm:pt modelId="{20402713-9269-45E5-BD90-445907E083FF}" type="pres">
      <dgm:prSet presAssocID="{37D06EE9-7A8B-4763-A0B1-735D67500255}" presName="sibTrans" presStyleCnt="0"/>
      <dgm:spPr/>
    </dgm:pt>
    <dgm:pt modelId="{7A5E70E4-D5D8-417C-997F-A0702C63E8BD}" type="pres">
      <dgm:prSet presAssocID="{B9F76CDE-D577-459D-8D2D-75F61F425C22}" presName="textNode" presStyleLbl="node1" presStyleIdx="7" presStyleCnt="9" custScaleX="132630" custScaleY="96530">
        <dgm:presLayoutVars>
          <dgm:bulletEnabled val="1"/>
        </dgm:presLayoutVars>
      </dgm:prSet>
      <dgm:spPr/>
    </dgm:pt>
    <dgm:pt modelId="{4872D1C1-F9C0-4C9C-A2C8-928EF2298DB2}" type="pres">
      <dgm:prSet presAssocID="{AC4D2DC4-2CD9-45A3-A5CA-DEB0DD77505C}" presName="sibTrans" presStyleCnt="0"/>
      <dgm:spPr/>
    </dgm:pt>
    <dgm:pt modelId="{ACA29A2B-247C-47A4-BF40-BFCE890EEC67}" type="pres">
      <dgm:prSet presAssocID="{95849992-D93D-4126-9C50-49B82597BB37}" presName="textNode" presStyleLbl="node1" presStyleIdx="8" presStyleCnt="9" custScaleX="114552">
        <dgm:presLayoutVars>
          <dgm:bulletEnabled val="1"/>
        </dgm:presLayoutVars>
      </dgm:prSet>
      <dgm:spPr/>
    </dgm:pt>
  </dgm:ptLst>
  <dgm:cxnLst>
    <dgm:cxn modelId="{0FA1CB05-7842-469E-98AC-5E3A279CB1C4}" srcId="{84B2DE50-0987-4BBA-865F-6213882D3485}" destId="{E27E9CBD-A2C0-4E90-8E6F-C5FFED3D1F63}" srcOrd="1" destOrd="0" parTransId="{6B3F61AA-1ACF-4B71-9897-D14D84EFF53D}" sibTransId="{10DF3516-FA99-4C81-AFC1-384CA0D90855}"/>
    <dgm:cxn modelId="{7A82A828-2D10-4E16-8274-F592BBB1A9D2}" srcId="{84B2DE50-0987-4BBA-865F-6213882D3485}" destId="{1F315720-220B-4741-8474-68AD228EE028}" srcOrd="3" destOrd="0" parTransId="{758BD049-E84D-4360-8D0F-68024286D637}" sibTransId="{D89D563D-563A-4A02-A738-DE87902B2D67}"/>
    <dgm:cxn modelId="{FF42812D-076D-494D-9224-E385D8DD5DB2}" srcId="{84B2DE50-0987-4BBA-865F-6213882D3485}" destId="{00E2BE56-1C3B-4AB1-93EC-F117FF958735}" srcOrd="2" destOrd="0" parTransId="{B1EBE6F1-D188-4DBA-BA02-17878605DD0F}" sibTransId="{5FA23D7B-01A1-4EFB-97C8-3828B849080D}"/>
    <dgm:cxn modelId="{09CE7338-52F4-42FF-A0F2-0D46A51FE0F8}" type="presOf" srcId="{00E2BE56-1C3B-4AB1-93EC-F117FF958735}" destId="{0AD81B57-2CAA-48DD-A44E-32D570695BCB}" srcOrd="0" destOrd="0" presId="urn:microsoft.com/office/officeart/2005/8/layout/hProcess9"/>
    <dgm:cxn modelId="{AE73333B-F54A-4475-A598-C3A8E9F56C8F}" type="presOf" srcId="{7F6E7BE8-1C12-4C15-A34E-980B43517DA1}" destId="{16A1EC8C-4C22-4211-A706-680C071D6336}" srcOrd="0" destOrd="0" presId="urn:microsoft.com/office/officeart/2005/8/layout/hProcess9"/>
    <dgm:cxn modelId="{B874C452-0397-42C9-93F9-67C87809B67B}" type="presOf" srcId="{7CD3C8F9-AAFD-4A85-B64A-D4C1AD637F22}" destId="{E75ACB74-5718-44E0-BFDD-85FF2045FB1C}" srcOrd="0" destOrd="0" presId="urn:microsoft.com/office/officeart/2005/8/layout/hProcess9"/>
    <dgm:cxn modelId="{4C685E74-58C0-4F6A-BD01-419815A9C293}" srcId="{84B2DE50-0987-4BBA-865F-6213882D3485}" destId="{7F6E7BE8-1C12-4C15-A34E-980B43517DA1}" srcOrd="0" destOrd="0" parTransId="{97C8CC3D-EF34-40CF-9192-D3B55981838C}" sibTransId="{32DA1B63-EC50-40A1-BB95-17FF490906AA}"/>
    <dgm:cxn modelId="{12C12E7E-73B4-42E3-9EA8-E84E52872242}" type="presOf" srcId="{7F9887B1-D1B3-4C14-8935-2284CBEB31E4}" destId="{FBF1F82D-5C44-44D5-AE23-D98840337E2D}" srcOrd="0" destOrd="0" presId="urn:microsoft.com/office/officeart/2005/8/layout/hProcess9"/>
    <dgm:cxn modelId="{A436939E-2123-44CB-8A0F-AABFA6675669}" srcId="{84B2DE50-0987-4BBA-865F-6213882D3485}" destId="{95849992-D93D-4126-9C50-49B82597BB37}" srcOrd="8" destOrd="0" parTransId="{4B9F762A-066D-4F2E-A4AE-9374BF909CA9}" sibTransId="{B554E904-1874-40BC-8BD2-6FD9A4DF5BE8}"/>
    <dgm:cxn modelId="{408C1FA4-3D00-4741-9252-81D9D0F86EE9}" srcId="{84B2DE50-0987-4BBA-865F-6213882D3485}" destId="{7F9887B1-D1B3-4C14-8935-2284CBEB31E4}" srcOrd="4" destOrd="0" parTransId="{822E0950-0D46-472A-A1C9-136D55112801}" sibTransId="{13C40FD2-AD02-4137-910B-5DDE8501A591}"/>
    <dgm:cxn modelId="{D37C4BA5-5C67-48A1-A2B2-41787A1BF5D3}" type="presOf" srcId="{84B2DE50-0987-4BBA-865F-6213882D3485}" destId="{186BA38F-1A2E-4ACE-9D0C-ECC1911FB11D}" srcOrd="0" destOrd="0" presId="urn:microsoft.com/office/officeart/2005/8/layout/hProcess9"/>
    <dgm:cxn modelId="{82444BBB-C458-4548-A388-78B061262C9E}" srcId="{84B2DE50-0987-4BBA-865F-6213882D3485}" destId="{B9F76CDE-D577-459D-8D2D-75F61F425C22}" srcOrd="7" destOrd="0" parTransId="{F1093FC7-2FA4-4ACD-98BF-3413E2F765CD}" sibTransId="{AC4D2DC4-2CD9-45A3-A5CA-DEB0DD77505C}"/>
    <dgm:cxn modelId="{39837AD0-D373-429B-A012-6FE4ED2592C2}" type="presOf" srcId="{95849992-D93D-4126-9C50-49B82597BB37}" destId="{ACA29A2B-247C-47A4-BF40-BFCE890EEC67}" srcOrd="0" destOrd="0" presId="urn:microsoft.com/office/officeart/2005/8/layout/hProcess9"/>
    <dgm:cxn modelId="{7D70B1DE-928A-4A8B-BD94-93B3FDE4BC81}" type="presOf" srcId="{B9F76CDE-D577-459D-8D2D-75F61F425C22}" destId="{7A5E70E4-D5D8-417C-997F-A0702C63E8BD}" srcOrd="0" destOrd="0" presId="urn:microsoft.com/office/officeart/2005/8/layout/hProcess9"/>
    <dgm:cxn modelId="{2E863ADF-1215-4053-9207-DE1032749778}" type="presOf" srcId="{C8832FD7-BD5D-4B94-B174-9FF34ABDF34C}" destId="{E03B284F-1C78-4BD1-8D64-A52C5036A70E}" srcOrd="0" destOrd="0" presId="urn:microsoft.com/office/officeart/2005/8/layout/hProcess9"/>
    <dgm:cxn modelId="{AE8E37E4-68BC-47BC-9810-C8E4D8B57AF9}" type="presOf" srcId="{E27E9CBD-A2C0-4E90-8E6F-C5FFED3D1F63}" destId="{69B75B6A-0421-4A09-803D-7507D1785ED3}" srcOrd="0" destOrd="0" presId="urn:microsoft.com/office/officeart/2005/8/layout/hProcess9"/>
    <dgm:cxn modelId="{E21999EA-460D-49AC-8B86-019276085788}" type="presOf" srcId="{1F315720-220B-4741-8474-68AD228EE028}" destId="{4A6776E5-61F0-434C-B623-3BA21E9113F7}" srcOrd="0" destOrd="0" presId="urn:microsoft.com/office/officeart/2005/8/layout/hProcess9"/>
    <dgm:cxn modelId="{C5C627F9-BEE0-47C3-BFB3-26FB9A615250}" srcId="{84B2DE50-0987-4BBA-865F-6213882D3485}" destId="{C8832FD7-BD5D-4B94-B174-9FF34ABDF34C}" srcOrd="5" destOrd="0" parTransId="{DA24097D-3CD0-49A8-854F-5B06220580D0}" sibTransId="{8F3AB09F-19BF-43FD-905B-3656CC7C8599}"/>
    <dgm:cxn modelId="{A7CB1AFD-6D3E-4A32-9DAC-EB48BA097708}" srcId="{84B2DE50-0987-4BBA-865F-6213882D3485}" destId="{7CD3C8F9-AAFD-4A85-B64A-D4C1AD637F22}" srcOrd="6" destOrd="0" parTransId="{33D134CE-395F-47EA-865C-5C9E5FDBEF8E}" sibTransId="{37D06EE9-7A8B-4763-A0B1-735D67500255}"/>
    <dgm:cxn modelId="{AB3766A4-BE94-4623-802A-DB28626E2095}" type="presParOf" srcId="{186BA38F-1A2E-4ACE-9D0C-ECC1911FB11D}" destId="{DC26CC2A-41B3-4A7D-ADE4-2F152DFC9E60}" srcOrd="0" destOrd="0" presId="urn:microsoft.com/office/officeart/2005/8/layout/hProcess9"/>
    <dgm:cxn modelId="{AD31FE0F-1A64-48DF-9DB3-C20493B8D7D8}" type="presParOf" srcId="{186BA38F-1A2E-4ACE-9D0C-ECC1911FB11D}" destId="{AFB646D2-3D9A-41F6-BE5E-0BAD1146D2EC}" srcOrd="1" destOrd="0" presId="urn:microsoft.com/office/officeart/2005/8/layout/hProcess9"/>
    <dgm:cxn modelId="{9D4F8BE5-E825-4450-8EBD-DDA09292277B}" type="presParOf" srcId="{AFB646D2-3D9A-41F6-BE5E-0BAD1146D2EC}" destId="{16A1EC8C-4C22-4211-A706-680C071D6336}" srcOrd="0" destOrd="0" presId="urn:microsoft.com/office/officeart/2005/8/layout/hProcess9"/>
    <dgm:cxn modelId="{FB82018E-4F76-48FD-907D-E5092C3D3718}" type="presParOf" srcId="{AFB646D2-3D9A-41F6-BE5E-0BAD1146D2EC}" destId="{6BD17E46-07EC-46AB-B950-1CB6B90A17A1}" srcOrd="1" destOrd="0" presId="urn:microsoft.com/office/officeart/2005/8/layout/hProcess9"/>
    <dgm:cxn modelId="{407D2695-E33D-44A7-B5A6-C248393A0781}" type="presParOf" srcId="{AFB646D2-3D9A-41F6-BE5E-0BAD1146D2EC}" destId="{69B75B6A-0421-4A09-803D-7507D1785ED3}" srcOrd="2" destOrd="0" presId="urn:microsoft.com/office/officeart/2005/8/layout/hProcess9"/>
    <dgm:cxn modelId="{5B7EC76F-8430-4153-9EA2-EC1321C82995}" type="presParOf" srcId="{AFB646D2-3D9A-41F6-BE5E-0BAD1146D2EC}" destId="{C3099F0A-D2DD-4582-AD79-6B4636807334}" srcOrd="3" destOrd="0" presId="urn:microsoft.com/office/officeart/2005/8/layout/hProcess9"/>
    <dgm:cxn modelId="{DD5B9C47-86BE-4296-B117-A56F4066ED2C}" type="presParOf" srcId="{AFB646D2-3D9A-41F6-BE5E-0BAD1146D2EC}" destId="{0AD81B57-2CAA-48DD-A44E-32D570695BCB}" srcOrd="4" destOrd="0" presId="urn:microsoft.com/office/officeart/2005/8/layout/hProcess9"/>
    <dgm:cxn modelId="{4112196A-D372-4AA9-A6D7-A4076423BEB3}" type="presParOf" srcId="{AFB646D2-3D9A-41F6-BE5E-0BAD1146D2EC}" destId="{6AEAC1D3-6DEA-40AF-8F25-79999B617BB5}" srcOrd="5" destOrd="0" presId="urn:microsoft.com/office/officeart/2005/8/layout/hProcess9"/>
    <dgm:cxn modelId="{2770F909-307E-4843-B0E2-4FCE896A6506}" type="presParOf" srcId="{AFB646D2-3D9A-41F6-BE5E-0BAD1146D2EC}" destId="{4A6776E5-61F0-434C-B623-3BA21E9113F7}" srcOrd="6" destOrd="0" presId="urn:microsoft.com/office/officeart/2005/8/layout/hProcess9"/>
    <dgm:cxn modelId="{01351DFC-A9D7-4F20-A250-51F72993E54B}" type="presParOf" srcId="{AFB646D2-3D9A-41F6-BE5E-0BAD1146D2EC}" destId="{B9A4A7FC-DC14-488F-B878-C3270DB0E11A}" srcOrd="7" destOrd="0" presId="urn:microsoft.com/office/officeart/2005/8/layout/hProcess9"/>
    <dgm:cxn modelId="{75D37E99-A278-4703-87B8-3D8759CCEAB7}" type="presParOf" srcId="{AFB646D2-3D9A-41F6-BE5E-0BAD1146D2EC}" destId="{FBF1F82D-5C44-44D5-AE23-D98840337E2D}" srcOrd="8" destOrd="0" presId="urn:microsoft.com/office/officeart/2005/8/layout/hProcess9"/>
    <dgm:cxn modelId="{ACEAD29F-1275-47F7-A683-77F210C18365}" type="presParOf" srcId="{AFB646D2-3D9A-41F6-BE5E-0BAD1146D2EC}" destId="{17CDEF66-44F5-4819-A069-FBCC9872F3C9}" srcOrd="9" destOrd="0" presId="urn:microsoft.com/office/officeart/2005/8/layout/hProcess9"/>
    <dgm:cxn modelId="{9163EF5D-8229-4962-AE0D-7D5940C656B6}" type="presParOf" srcId="{AFB646D2-3D9A-41F6-BE5E-0BAD1146D2EC}" destId="{E03B284F-1C78-4BD1-8D64-A52C5036A70E}" srcOrd="10" destOrd="0" presId="urn:microsoft.com/office/officeart/2005/8/layout/hProcess9"/>
    <dgm:cxn modelId="{102D0224-8F17-43D9-B418-2914E63508F0}" type="presParOf" srcId="{AFB646D2-3D9A-41F6-BE5E-0BAD1146D2EC}" destId="{150312F0-674A-45BC-873F-8E0E49AFE20F}" srcOrd="11" destOrd="0" presId="urn:microsoft.com/office/officeart/2005/8/layout/hProcess9"/>
    <dgm:cxn modelId="{C581F843-7AB7-4354-A86D-A4BD0A66DA79}" type="presParOf" srcId="{AFB646D2-3D9A-41F6-BE5E-0BAD1146D2EC}" destId="{E75ACB74-5718-44E0-BFDD-85FF2045FB1C}" srcOrd="12" destOrd="0" presId="urn:microsoft.com/office/officeart/2005/8/layout/hProcess9"/>
    <dgm:cxn modelId="{5D807B6F-0496-4664-BD0D-FF9AF8456BC0}" type="presParOf" srcId="{AFB646D2-3D9A-41F6-BE5E-0BAD1146D2EC}" destId="{20402713-9269-45E5-BD90-445907E083FF}" srcOrd="13" destOrd="0" presId="urn:microsoft.com/office/officeart/2005/8/layout/hProcess9"/>
    <dgm:cxn modelId="{3C69B8C1-04E6-4AA6-8859-3EB73513720C}" type="presParOf" srcId="{AFB646D2-3D9A-41F6-BE5E-0BAD1146D2EC}" destId="{7A5E70E4-D5D8-417C-997F-A0702C63E8BD}" srcOrd="14" destOrd="0" presId="urn:microsoft.com/office/officeart/2005/8/layout/hProcess9"/>
    <dgm:cxn modelId="{3830EEB9-F243-42AB-995E-1E5DF41C34E4}" type="presParOf" srcId="{AFB646D2-3D9A-41F6-BE5E-0BAD1146D2EC}" destId="{4872D1C1-F9C0-4C9C-A2C8-928EF2298DB2}" srcOrd="15" destOrd="0" presId="urn:microsoft.com/office/officeart/2005/8/layout/hProcess9"/>
    <dgm:cxn modelId="{3834DFD6-590A-4AD4-B998-5CCA7DCB4405}" type="presParOf" srcId="{AFB646D2-3D9A-41F6-BE5E-0BAD1146D2EC}" destId="{ACA29A2B-247C-47A4-BF40-BFCE890EEC67}" srcOrd="1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6CC2A-41B3-4A7D-ADE4-2F152DFC9E60}">
      <dsp:nvSpPr>
        <dsp:cNvPr id="0" name=""/>
        <dsp:cNvSpPr/>
      </dsp:nvSpPr>
      <dsp:spPr>
        <a:xfrm>
          <a:off x="893064" y="0"/>
          <a:ext cx="10121392" cy="468375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A1EC8C-4C22-4211-A706-680C071D6336}">
      <dsp:nvSpPr>
        <dsp:cNvPr id="0" name=""/>
        <dsp:cNvSpPr/>
      </dsp:nvSpPr>
      <dsp:spPr>
        <a:xfrm>
          <a:off x="0" y="1376257"/>
          <a:ext cx="1006441" cy="1873503"/>
        </a:xfrm>
        <a:prstGeom prst="roundRect">
          <a:avLst/>
        </a:prstGeom>
        <a:solidFill>
          <a:srgbClr val="00B0F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LVEF ≤40%</a:t>
          </a:r>
          <a:endParaRPr lang="en-US" sz="2400" kern="1200" dirty="0"/>
        </a:p>
      </dsp:txBody>
      <dsp:txXfrm>
        <a:off x="49130" y="1425387"/>
        <a:ext cx="908181" cy="1775243"/>
      </dsp:txXfrm>
    </dsp:sp>
    <dsp:sp modelId="{69B75B6A-0421-4A09-803D-7507D1785ED3}">
      <dsp:nvSpPr>
        <dsp:cNvPr id="0" name=""/>
        <dsp:cNvSpPr/>
      </dsp:nvSpPr>
      <dsp:spPr>
        <a:xfrm>
          <a:off x="1116692" y="1372622"/>
          <a:ext cx="927908" cy="1873503"/>
        </a:xfrm>
        <a:prstGeom prst="roundRect">
          <a:avLst/>
        </a:prstGeom>
        <a:solidFill>
          <a:srgbClr val="FFC00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First line:</a:t>
          </a:r>
          <a:endParaRPr lang="en-US" sz="2400" kern="1200" dirty="0"/>
        </a:p>
      </dsp:txBody>
      <dsp:txXfrm>
        <a:off x="1161989" y="1417919"/>
        <a:ext cx="837314" cy="1782909"/>
      </dsp:txXfrm>
    </dsp:sp>
    <dsp:sp modelId="{0AD81B57-2CAA-48DD-A44E-32D570695BCB}">
      <dsp:nvSpPr>
        <dsp:cNvPr id="0" name=""/>
        <dsp:cNvSpPr/>
      </dsp:nvSpPr>
      <dsp:spPr>
        <a:xfrm>
          <a:off x="2277387" y="985519"/>
          <a:ext cx="1445108" cy="2712720"/>
        </a:xfrm>
        <a:prstGeom prst="roundRect">
          <a:avLst/>
        </a:prstGeom>
        <a:solidFill>
          <a:srgbClr val="92D05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ACEI</a:t>
          </a:r>
          <a:r>
            <a:rPr lang="en-GB" sz="1800" kern="1200" dirty="0">
              <a:solidFill>
                <a:schemeClr val="tx1"/>
              </a:solidFill>
            </a:rPr>
            <a:t> </a:t>
          </a:r>
          <a:r>
            <a:rPr lang="en-GB" sz="1800" kern="1200" dirty="0" err="1">
              <a:solidFill>
                <a:schemeClr val="tx1"/>
              </a:solidFill>
            </a:rPr>
            <a:t>eg</a:t>
          </a:r>
          <a:r>
            <a:rPr lang="en-GB" sz="1800" kern="1200" dirty="0">
              <a:solidFill>
                <a:schemeClr val="tx1"/>
              </a:solidFill>
            </a:rPr>
            <a:t> ramipril or </a:t>
          </a:r>
          <a:r>
            <a:rPr lang="en-GB" sz="1800" b="1" kern="1200" dirty="0">
              <a:solidFill>
                <a:schemeClr val="tx1"/>
              </a:solidFill>
            </a:rPr>
            <a:t>ARB if intolerant </a:t>
          </a:r>
          <a:r>
            <a:rPr lang="en-GB" sz="1800" kern="1200" dirty="0" err="1">
              <a:solidFill>
                <a:schemeClr val="tx1"/>
              </a:solidFill>
            </a:rPr>
            <a:t>eg</a:t>
          </a:r>
          <a:r>
            <a:rPr lang="en-GB" sz="1800" kern="1200" dirty="0">
              <a:solidFill>
                <a:schemeClr val="tx1"/>
              </a:solidFill>
            </a:rPr>
            <a:t> candesartan</a:t>
          </a:r>
          <a:endParaRPr lang="en-US" sz="1800" kern="1200" dirty="0">
            <a:solidFill>
              <a:schemeClr val="tx1"/>
            </a:solidFill>
          </a:endParaRPr>
        </a:p>
      </dsp:txBody>
      <dsp:txXfrm>
        <a:off x="2347931" y="1056063"/>
        <a:ext cx="1304020" cy="2571632"/>
      </dsp:txXfrm>
    </dsp:sp>
    <dsp:sp modelId="{4A6776E5-61F0-434C-B623-3BA21E9113F7}">
      <dsp:nvSpPr>
        <dsp:cNvPr id="0" name=""/>
        <dsp:cNvSpPr/>
      </dsp:nvSpPr>
      <dsp:spPr>
        <a:xfrm>
          <a:off x="3890236" y="1405127"/>
          <a:ext cx="1233866" cy="1873503"/>
        </a:xfrm>
        <a:prstGeom prst="roundRect">
          <a:avLst/>
        </a:prstGeom>
        <a:solidFill>
          <a:srgbClr val="92D05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Beta blockers </a:t>
          </a:r>
          <a:r>
            <a:rPr lang="en-GB" sz="1800" kern="1200" dirty="0" err="1">
              <a:solidFill>
                <a:schemeClr val="tx1"/>
              </a:solidFill>
            </a:rPr>
            <a:t>eg</a:t>
          </a:r>
          <a:r>
            <a:rPr lang="en-GB" sz="1800" kern="1200" dirty="0">
              <a:solidFill>
                <a:schemeClr val="tx1"/>
              </a:solidFill>
            </a:rPr>
            <a:t> bisoprolol</a:t>
          </a:r>
          <a:endParaRPr lang="en-US" sz="1800" kern="1200" dirty="0">
            <a:solidFill>
              <a:schemeClr val="tx1"/>
            </a:solidFill>
          </a:endParaRPr>
        </a:p>
      </dsp:txBody>
      <dsp:txXfrm>
        <a:off x="3950468" y="1465359"/>
        <a:ext cx="1113402" cy="1753039"/>
      </dsp:txXfrm>
    </dsp:sp>
    <dsp:sp modelId="{FBF1F82D-5C44-44D5-AE23-D98840337E2D}">
      <dsp:nvSpPr>
        <dsp:cNvPr id="0" name=""/>
        <dsp:cNvSpPr/>
      </dsp:nvSpPr>
      <dsp:spPr>
        <a:xfrm>
          <a:off x="5291843" y="1330955"/>
          <a:ext cx="1333454" cy="2021847"/>
        </a:xfrm>
        <a:prstGeom prst="roundRect">
          <a:avLst/>
        </a:prstGeom>
        <a:solidFill>
          <a:srgbClr val="C0000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Uptitrate</a:t>
          </a:r>
          <a:r>
            <a:rPr lang="en-GB" sz="1800" kern="1200" dirty="0"/>
            <a:t> to maximum tolerated doses</a:t>
          </a:r>
          <a:endParaRPr lang="en-US" sz="1800" kern="1200" dirty="0"/>
        </a:p>
      </dsp:txBody>
      <dsp:txXfrm>
        <a:off x="5356937" y="1396049"/>
        <a:ext cx="1203266" cy="1891659"/>
      </dsp:txXfrm>
    </dsp:sp>
    <dsp:sp modelId="{E03B284F-1C78-4BD1-8D64-A52C5036A70E}">
      <dsp:nvSpPr>
        <dsp:cNvPr id="0" name=""/>
        <dsp:cNvSpPr/>
      </dsp:nvSpPr>
      <dsp:spPr>
        <a:xfrm>
          <a:off x="6793038" y="934719"/>
          <a:ext cx="1109520" cy="2814320"/>
        </a:xfrm>
        <a:prstGeom prst="roundRect">
          <a:avLst/>
        </a:prstGeom>
        <a:solidFill>
          <a:srgbClr val="7030A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Check BP, HR U&amp;Es, </a:t>
          </a:r>
          <a:r>
            <a:rPr lang="en-GB" sz="1800" kern="1200" dirty="0" err="1"/>
            <a:t>CrCl</a:t>
          </a:r>
          <a:endParaRPr lang="en-US" sz="1800" kern="1200" dirty="0"/>
        </a:p>
      </dsp:txBody>
      <dsp:txXfrm>
        <a:off x="6847200" y="988881"/>
        <a:ext cx="1001196" cy="2705996"/>
      </dsp:txXfrm>
    </dsp:sp>
    <dsp:sp modelId="{E75ACB74-5718-44E0-BFDD-85FF2045FB1C}">
      <dsp:nvSpPr>
        <dsp:cNvPr id="0" name=""/>
        <dsp:cNvSpPr/>
      </dsp:nvSpPr>
      <dsp:spPr>
        <a:xfrm>
          <a:off x="8070299" y="1405127"/>
          <a:ext cx="1006441" cy="1873503"/>
        </a:xfrm>
        <a:prstGeom prst="roundRect">
          <a:avLst/>
        </a:prstGeom>
        <a:solidFill>
          <a:srgbClr val="FFC00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Second line</a:t>
          </a:r>
          <a:r>
            <a:rPr lang="en-GB" sz="1800" kern="1200" dirty="0"/>
            <a:t>: </a:t>
          </a:r>
        </a:p>
        <a:p>
          <a:pPr marL="0" lvl="0" indent="0" algn="ctr" defTabSz="800100">
            <a:lnSpc>
              <a:spcPct val="90000"/>
            </a:lnSpc>
            <a:spcBef>
              <a:spcPct val="0"/>
            </a:spcBef>
            <a:spcAft>
              <a:spcPct val="35000"/>
            </a:spcAft>
            <a:buNone/>
          </a:pPr>
          <a:r>
            <a:rPr lang="en-GB" sz="1800" kern="1200" dirty="0"/>
            <a:t>MRA </a:t>
          </a:r>
          <a:r>
            <a:rPr lang="en-GB" sz="1800" kern="1200" dirty="0" err="1"/>
            <a:t>eg</a:t>
          </a:r>
          <a:r>
            <a:rPr lang="en-GB" sz="1800" kern="1200" dirty="0"/>
            <a:t> </a:t>
          </a:r>
          <a:r>
            <a:rPr lang="en-GB" sz="1800" kern="1200" dirty="0" err="1"/>
            <a:t>spironol-actone</a:t>
          </a:r>
          <a:endParaRPr lang="en-US" sz="1800" kern="1200" dirty="0"/>
        </a:p>
      </dsp:txBody>
      <dsp:txXfrm>
        <a:off x="8119429" y="1454257"/>
        <a:ext cx="908181" cy="1775243"/>
      </dsp:txXfrm>
    </dsp:sp>
    <dsp:sp modelId="{7A5E70E4-D5D8-417C-997F-A0702C63E8BD}">
      <dsp:nvSpPr>
        <dsp:cNvPr id="0" name=""/>
        <dsp:cNvSpPr/>
      </dsp:nvSpPr>
      <dsp:spPr>
        <a:xfrm>
          <a:off x="9244480" y="1437632"/>
          <a:ext cx="1334843" cy="1808493"/>
        </a:xfrm>
        <a:prstGeom prst="roundRect">
          <a:avLst/>
        </a:prstGeom>
        <a:solidFill>
          <a:srgbClr val="C0000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Uptitrate</a:t>
          </a:r>
          <a:r>
            <a:rPr lang="en-GB" sz="1800" kern="1200" dirty="0"/>
            <a:t> to maximum tolerated dose</a:t>
          </a:r>
          <a:endParaRPr lang="en-US" sz="1800" kern="1200" dirty="0"/>
        </a:p>
      </dsp:txBody>
      <dsp:txXfrm>
        <a:off x="9309642" y="1502794"/>
        <a:ext cx="1204519" cy="1678169"/>
      </dsp:txXfrm>
    </dsp:sp>
    <dsp:sp modelId="{ACA29A2B-247C-47A4-BF40-BFCE890EEC67}">
      <dsp:nvSpPr>
        <dsp:cNvPr id="0" name=""/>
        <dsp:cNvSpPr/>
      </dsp:nvSpPr>
      <dsp:spPr>
        <a:xfrm>
          <a:off x="10747064" y="1405127"/>
          <a:ext cx="1152898" cy="1873503"/>
        </a:xfrm>
        <a:prstGeom prst="roundRect">
          <a:avLst/>
        </a:prstGeom>
        <a:solidFill>
          <a:srgbClr val="7030A0"/>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Check K &lt;5.5mmol/L at regular intervals</a:t>
          </a:r>
          <a:endParaRPr lang="en-US" sz="1800" kern="1200" dirty="0"/>
        </a:p>
      </dsp:txBody>
      <dsp:txXfrm>
        <a:off x="10803344" y="1461407"/>
        <a:ext cx="1040338" cy="17609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72DF8-56BB-4024-84DA-C44DEF95EE09}" type="datetimeFigureOut">
              <a:rPr lang="en-GB" smtClean="0"/>
              <a:t>14/09/2021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FC0AC-7587-4920-96B5-EB96957DF406}" type="slidenum">
              <a:rPr lang="en-GB" smtClean="0"/>
              <a:t>‹#›</a:t>
            </a:fld>
            <a:endParaRPr lang="en-GB"/>
          </a:p>
        </p:txBody>
      </p:sp>
    </p:spTree>
    <p:extLst>
      <p:ext uri="{BB962C8B-B14F-4D97-AF65-F5344CB8AC3E}">
        <p14:creationId xmlns:p14="http://schemas.microsoft.com/office/powerpoint/2010/main" val="316795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xfrm>
            <a:off x="-214313" y="798513"/>
            <a:ext cx="7091363" cy="3989387"/>
          </a:xfrm>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a:solidFill>
                  <a:schemeClr val="tx1"/>
                </a:solidFill>
                <a:latin typeface="Arial" charset="0"/>
                <a:cs typeface="Arial" charset="0"/>
              </a:defRPr>
            </a:lvl1pPr>
            <a:lvl2pPr marL="706954" indent="-271906" algn="ctr">
              <a:defRPr>
                <a:solidFill>
                  <a:schemeClr val="tx1"/>
                </a:solidFill>
                <a:latin typeface="Arial" charset="0"/>
                <a:cs typeface="Arial" charset="0"/>
              </a:defRPr>
            </a:lvl2pPr>
            <a:lvl3pPr marL="1087622" indent="-217524" algn="ctr">
              <a:defRPr>
                <a:solidFill>
                  <a:schemeClr val="tx1"/>
                </a:solidFill>
                <a:latin typeface="Arial" charset="0"/>
                <a:cs typeface="Arial" charset="0"/>
              </a:defRPr>
            </a:lvl3pPr>
            <a:lvl4pPr marL="1522669" indent="-217524" algn="ctr">
              <a:defRPr>
                <a:solidFill>
                  <a:schemeClr val="tx1"/>
                </a:solidFill>
                <a:latin typeface="Arial" charset="0"/>
                <a:cs typeface="Arial" charset="0"/>
              </a:defRPr>
            </a:lvl4pPr>
            <a:lvl5pPr marL="1957719" indent="-217524" algn="ctr">
              <a:defRPr>
                <a:solidFill>
                  <a:schemeClr val="tx1"/>
                </a:solidFill>
                <a:latin typeface="Arial" charset="0"/>
                <a:cs typeface="Arial" charset="0"/>
              </a:defRPr>
            </a:lvl5pPr>
            <a:lvl6pPr marL="2392766" indent="-217524" algn="ctr" fontAlgn="base">
              <a:spcBef>
                <a:spcPct val="0"/>
              </a:spcBef>
              <a:spcAft>
                <a:spcPct val="0"/>
              </a:spcAft>
              <a:defRPr>
                <a:solidFill>
                  <a:schemeClr val="tx1"/>
                </a:solidFill>
                <a:latin typeface="Arial" charset="0"/>
                <a:cs typeface="Arial" charset="0"/>
              </a:defRPr>
            </a:lvl6pPr>
            <a:lvl7pPr marL="2827816" indent="-217524" algn="ctr" fontAlgn="base">
              <a:spcBef>
                <a:spcPct val="0"/>
              </a:spcBef>
              <a:spcAft>
                <a:spcPct val="0"/>
              </a:spcAft>
              <a:defRPr>
                <a:solidFill>
                  <a:schemeClr val="tx1"/>
                </a:solidFill>
                <a:latin typeface="Arial" charset="0"/>
                <a:cs typeface="Arial" charset="0"/>
              </a:defRPr>
            </a:lvl7pPr>
            <a:lvl8pPr marL="3262864" indent="-217524" algn="ctr" fontAlgn="base">
              <a:spcBef>
                <a:spcPct val="0"/>
              </a:spcBef>
              <a:spcAft>
                <a:spcPct val="0"/>
              </a:spcAft>
              <a:defRPr>
                <a:solidFill>
                  <a:schemeClr val="tx1"/>
                </a:solidFill>
                <a:latin typeface="Arial" charset="0"/>
                <a:cs typeface="Arial" charset="0"/>
              </a:defRPr>
            </a:lvl8pPr>
            <a:lvl9pPr marL="3697914" indent="-217524" algn="ctr" fontAlgn="base">
              <a:spcBef>
                <a:spcPct val="0"/>
              </a:spcBef>
              <a:spcAft>
                <a:spcPct val="0"/>
              </a:spcAft>
              <a:defRPr>
                <a:solidFill>
                  <a:schemeClr val="tx1"/>
                </a:solidFill>
                <a:latin typeface="Arial" charset="0"/>
                <a:cs typeface="Arial" charset="0"/>
              </a:defRPr>
            </a:lvl9pPr>
          </a:lstStyle>
          <a:p>
            <a:pPr algn="r"/>
            <a:fld id="{0FC67BA1-EF16-4D7B-9438-41D4E58FB472}" type="slidenum">
              <a:rPr lang="en-GB" smtClean="0">
                <a:solidFill>
                  <a:prstClr val="black"/>
                </a:solidFill>
                <a:latin typeface="Effra" panose="02000506080000020004" pitchFamily="2" charset="0"/>
              </a:rPr>
              <a:pPr algn="r"/>
              <a:t>1</a:t>
            </a:fld>
            <a:endParaRPr lang="en-GB">
              <a:solidFill>
                <a:prstClr val="black"/>
              </a:solidFill>
              <a:latin typeface="Effra" panose="02000506080000020004" pitchFamily="2" charset="0"/>
            </a:endParaRPr>
          </a:p>
        </p:txBody>
      </p:sp>
    </p:spTree>
    <p:extLst>
      <p:ext uri="{BB962C8B-B14F-4D97-AF65-F5344CB8AC3E}">
        <p14:creationId xmlns:p14="http://schemas.microsoft.com/office/powerpoint/2010/main" val="241088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433DD109-079A-428F-9733-375F9641DE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3200" b="1">
                <a:solidFill>
                  <a:srgbClr val="660066"/>
                </a:solidFill>
                <a:latin typeface="Tahoma" panose="020B0604030504040204" pitchFamily="34" charset="0"/>
                <a:ea typeface="MS PGothic" panose="020B0600070205080204" pitchFamily="34" charset="-128"/>
              </a:defRPr>
            </a:lvl1pPr>
            <a:lvl2pPr marL="742950" indent="-285750" defTabSz="919163">
              <a:defRPr sz="3200" b="1">
                <a:solidFill>
                  <a:srgbClr val="660066"/>
                </a:solidFill>
                <a:latin typeface="Tahoma" panose="020B0604030504040204" pitchFamily="34" charset="0"/>
                <a:ea typeface="MS PGothic" panose="020B0600070205080204" pitchFamily="34" charset="-128"/>
              </a:defRPr>
            </a:lvl2pPr>
            <a:lvl3pPr marL="1143000" indent="-228600" defTabSz="919163">
              <a:defRPr sz="3200" b="1">
                <a:solidFill>
                  <a:srgbClr val="660066"/>
                </a:solidFill>
                <a:latin typeface="Tahoma" panose="020B0604030504040204" pitchFamily="34" charset="0"/>
                <a:ea typeface="MS PGothic" panose="020B0600070205080204" pitchFamily="34" charset="-128"/>
              </a:defRPr>
            </a:lvl3pPr>
            <a:lvl4pPr marL="1600200" indent="-228600" defTabSz="919163">
              <a:defRPr sz="3200" b="1">
                <a:solidFill>
                  <a:srgbClr val="660066"/>
                </a:solidFill>
                <a:latin typeface="Tahoma" panose="020B0604030504040204" pitchFamily="34" charset="0"/>
                <a:ea typeface="MS PGothic" panose="020B0600070205080204" pitchFamily="34" charset="-128"/>
              </a:defRPr>
            </a:lvl4pPr>
            <a:lvl5pPr marL="2057400" indent="-228600" defTabSz="919163">
              <a:defRPr sz="3200" b="1">
                <a:solidFill>
                  <a:srgbClr val="660066"/>
                </a:solidFill>
                <a:latin typeface="Tahoma" panose="020B0604030504040204" pitchFamily="34" charset="0"/>
                <a:ea typeface="MS PGothic" panose="020B0600070205080204" pitchFamily="34" charset="-128"/>
              </a:defRPr>
            </a:lvl5pPr>
            <a:lvl6pPr marL="25146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6pPr>
            <a:lvl7pPr marL="29718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7pPr>
            <a:lvl8pPr marL="34290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8pPr>
            <a:lvl9pPr marL="38862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9pPr>
          </a:lstStyle>
          <a:p>
            <a:fld id="{E4C311F9-F599-4307-8A67-A57F013B2C63}" type="slidenum">
              <a:rPr lang="en-US" altLang="en-US" sz="1100" b="0" smtClean="0">
                <a:solidFill>
                  <a:schemeClr val="tx1"/>
                </a:solidFill>
                <a:latin typeface="Arial" panose="020B0604020202020204" pitchFamily="34" charset="0"/>
              </a:rPr>
              <a:pPr/>
              <a:t>57</a:t>
            </a:fld>
            <a:endParaRPr lang="en-US" altLang="en-US" sz="1100" b="0">
              <a:solidFill>
                <a:schemeClr val="tx1"/>
              </a:solidFill>
              <a:latin typeface="Arial" panose="020B0604020202020204" pitchFamily="34" charset="0"/>
            </a:endParaRPr>
          </a:p>
        </p:txBody>
      </p:sp>
      <p:sp>
        <p:nvSpPr>
          <p:cNvPr id="229379" name="Rectangle 2">
            <a:extLst>
              <a:ext uri="{FF2B5EF4-FFF2-40B4-BE49-F238E27FC236}">
                <a16:creationId xmlns:a16="http://schemas.microsoft.com/office/drawing/2014/main" id="{72222783-19BE-423C-888A-D3F0A3C5DF1C}"/>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2B422A4F-C85B-4917-9F47-5AE5349D05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These are the other key recommendations about drug therapy:</a:t>
            </a:r>
          </a:p>
          <a:p>
            <a:pPr eaLnBrk="1" hangingPunct="1"/>
            <a:r>
              <a:rPr lang="en-GB" altLang="en-US">
                <a:latin typeface="Arial" panose="020B0604020202020204" pitchFamily="34" charset="0"/>
              </a:rPr>
              <a:t>‘For patients who have had an acute MI and who have symptoms and/or signs of heart failure and left ventricular systolic dysfunction, treatment with an aldosterone antagonist licensed for post-MI treatment should be initiated within 3–14 days of the MI, preferably after ACE inhibitor therapy.’ (page 7, NICE guideline)</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Patients who have recently had an acute MI and have clinical heart failure and left ventricular systolic dysfunction, but who are already being treated with an aldosterone antagonist for a concomitant condition (for example, chronic heart failure), should continue with the aldosterone antagonist or an alternative, licensed for early post-MI treatment. </a:t>
            </a:r>
          </a:p>
          <a:p>
            <a:pPr eaLnBrk="1" hangingPunct="1"/>
            <a:r>
              <a:rPr lang="en-GB" altLang="en-US">
                <a:latin typeface="Arial" panose="020B0604020202020204" pitchFamily="34" charset="0"/>
              </a:rPr>
              <a:t>For patients who have had a proven MI in the past and heart failure due to left ventricular systolic dysfunction, treatment with an aldosterone antagonist should be in line with ‘Chronic heart failure’ (NICE clinical guideline 5). (page 20, NICE guideline)</a:t>
            </a:r>
          </a:p>
          <a:p>
            <a:pPr eaLnBrk="1" hangingPunct="1"/>
            <a:endParaRPr lang="en-GB" altLang="en-US">
              <a:latin typeface="Arial" panose="020B0604020202020204" pitchFamily="34" charset="0"/>
            </a:endParaRPr>
          </a:p>
          <a:p>
            <a:pPr eaLnBrk="1" hangingPunct="1"/>
            <a:endParaRPr lang="en-GB" altLang="en-US" b="1" i="1">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40AEEFBF-ADC8-4C51-AC74-431B49BD2D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3200" b="1">
                <a:solidFill>
                  <a:srgbClr val="660066"/>
                </a:solidFill>
                <a:latin typeface="Tahoma" panose="020B0604030504040204" pitchFamily="34" charset="0"/>
                <a:ea typeface="MS PGothic" panose="020B0600070205080204" pitchFamily="34" charset="-128"/>
              </a:defRPr>
            </a:lvl1pPr>
            <a:lvl2pPr marL="742950" indent="-285750" defTabSz="919163">
              <a:defRPr sz="3200" b="1">
                <a:solidFill>
                  <a:srgbClr val="660066"/>
                </a:solidFill>
                <a:latin typeface="Tahoma" panose="020B0604030504040204" pitchFamily="34" charset="0"/>
                <a:ea typeface="MS PGothic" panose="020B0600070205080204" pitchFamily="34" charset="-128"/>
              </a:defRPr>
            </a:lvl2pPr>
            <a:lvl3pPr marL="1143000" indent="-228600" defTabSz="919163">
              <a:defRPr sz="3200" b="1">
                <a:solidFill>
                  <a:srgbClr val="660066"/>
                </a:solidFill>
                <a:latin typeface="Tahoma" panose="020B0604030504040204" pitchFamily="34" charset="0"/>
                <a:ea typeface="MS PGothic" panose="020B0600070205080204" pitchFamily="34" charset="-128"/>
              </a:defRPr>
            </a:lvl3pPr>
            <a:lvl4pPr marL="1600200" indent="-228600" defTabSz="919163">
              <a:defRPr sz="3200" b="1">
                <a:solidFill>
                  <a:srgbClr val="660066"/>
                </a:solidFill>
                <a:latin typeface="Tahoma" panose="020B0604030504040204" pitchFamily="34" charset="0"/>
                <a:ea typeface="MS PGothic" panose="020B0600070205080204" pitchFamily="34" charset="-128"/>
              </a:defRPr>
            </a:lvl4pPr>
            <a:lvl5pPr marL="2057400" indent="-228600" defTabSz="919163">
              <a:defRPr sz="3200" b="1">
                <a:solidFill>
                  <a:srgbClr val="660066"/>
                </a:solidFill>
                <a:latin typeface="Tahoma" panose="020B0604030504040204" pitchFamily="34" charset="0"/>
                <a:ea typeface="MS PGothic" panose="020B0600070205080204" pitchFamily="34" charset="-128"/>
              </a:defRPr>
            </a:lvl5pPr>
            <a:lvl6pPr marL="25146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6pPr>
            <a:lvl7pPr marL="29718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7pPr>
            <a:lvl8pPr marL="34290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8pPr>
            <a:lvl9pPr marL="38862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9pPr>
          </a:lstStyle>
          <a:p>
            <a:fld id="{A02C7797-7EA3-4853-BFE1-DC7870C0FC65}" type="slidenum">
              <a:rPr lang="en-US" altLang="en-US" sz="1100" b="0" smtClean="0">
                <a:solidFill>
                  <a:schemeClr val="tx1"/>
                </a:solidFill>
                <a:latin typeface="Arial" panose="020B0604020202020204" pitchFamily="34" charset="0"/>
              </a:rPr>
              <a:pPr/>
              <a:t>60</a:t>
            </a:fld>
            <a:endParaRPr lang="en-US" altLang="en-US" sz="1100" b="0">
              <a:solidFill>
                <a:schemeClr val="tx1"/>
              </a:solidFill>
              <a:latin typeface="Arial" panose="020B0604020202020204" pitchFamily="34" charset="0"/>
            </a:endParaRPr>
          </a:p>
        </p:txBody>
      </p:sp>
      <p:sp>
        <p:nvSpPr>
          <p:cNvPr id="242691" name="Rectangle 2">
            <a:extLst>
              <a:ext uri="{FF2B5EF4-FFF2-40B4-BE49-F238E27FC236}">
                <a16:creationId xmlns:a16="http://schemas.microsoft.com/office/drawing/2014/main" id="{851A644E-EFD2-4D1B-AB36-FE806E5B8DFF}"/>
              </a:ext>
            </a:extLst>
          </p:cNvPr>
          <p:cNvSpPr>
            <a:spLocks noGrp="1" noRot="1" noChangeAspect="1" noChangeArrowheads="1" noTextEdit="1"/>
          </p:cNvSpPr>
          <p:nvPr>
            <p:ph type="sldImg"/>
          </p:nvPr>
        </p:nvSpPr>
        <p:spPr>
          <a:ln/>
        </p:spPr>
      </p:sp>
      <p:sp>
        <p:nvSpPr>
          <p:cNvPr id="242692" name="Rectangle 3">
            <a:extLst>
              <a:ext uri="{FF2B5EF4-FFF2-40B4-BE49-F238E27FC236}">
                <a16:creationId xmlns:a16="http://schemas.microsoft.com/office/drawing/2014/main" id="{42E42DB2-444A-4AA4-8964-7D5A2390D85F}"/>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5BC237-33D0-47D7-B90C-445C181924D8}" type="slidenum">
              <a:rPr lang="en-GB" smtClean="0"/>
              <a:t>7</a:t>
            </a:fld>
            <a:endParaRPr lang="en-GB"/>
          </a:p>
        </p:txBody>
      </p:sp>
    </p:spTree>
    <p:extLst>
      <p:ext uri="{BB962C8B-B14F-4D97-AF65-F5344CB8AC3E}">
        <p14:creationId xmlns:p14="http://schemas.microsoft.com/office/powerpoint/2010/main" val="95340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BF8413CF-1794-4130-8D41-A29058604922}"/>
              </a:ext>
            </a:extLst>
          </p:cNvPr>
          <p:cNvSpPr>
            <a:spLocks noGrp="1" noRot="1" noChangeAspect="1" noTextEdit="1"/>
          </p:cNvSpPr>
          <p:nvPr>
            <p:ph type="sldImg"/>
          </p:nvPr>
        </p:nvSpPr>
        <p:spPr>
          <a:xfrm>
            <a:off x="90488" y="744538"/>
            <a:ext cx="6616700" cy="3722687"/>
          </a:xfrm>
          <a:ln/>
        </p:spPr>
      </p:sp>
      <p:sp>
        <p:nvSpPr>
          <p:cNvPr id="90115" name="Notes Placeholder 2">
            <a:extLst>
              <a:ext uri="{FF2B5EF4-FFF2-40B4-BE49-F238E27FC236}">
                <a16:creationId xmlns:a16="http://schemas.microsoft.com/office/drawing/2014/main" id="{DA671C67-567E-45F3-8F57-25CF3794DA5C}"/>
              </a:ext>
            </a:extLst>
          </p:cNvPr>
          <p:cNvSpPr>
            <a:spLocks noGrp="1"/>
          </p:cNvSpPr>
          <p:nvPr>
            <p:ph type="body" idx="1"/>
          </p:nvPr>
        </p:nvSpPr>
        <p:spPr>
          <a:xfrm>
            <a:off x="752475" y="4714875"/>
            <a:ext cx="5326063"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t>Helen</a:t>
            </a:r>
            <a:endParaRPr lang="en-GB" altLang="en-US"/>
          </a:p>
        </p:txBody>
      </p:sp>
      <p:sp>
        <p:nvSpPr>
          <p:cNvPr id="90116" name="Slide Number Placeholder 3">
            <a:extLst>
              <a:ext uri="{FF2B5EF4-FFF2-40B4-BE49-F238E27FC236}">
                <a16:creationId xmlns:a16="http://schemas.microsoft.com/office/drawing/2014/main" id="{B39F050A-E22E-4BE4-A0C6-F43E0756E6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3715701-43AD-4518-AACF-88D87DBD5AD3}" type="slidenum">
              <a:rPr lang="en-GB" altLang="en-US">
                <a:latin typeface="Arial" panose="020B0604020202020204" pitchFamily="34" charset="0"/>
              </a:rPr>
              <a:pPr eaLnBrk="1" hangingPunct="1">
                <a:spcBef>
                  <a:spcPct val="0"/>
                </a:spcBef>
              </a:pPr>
              <a:t>9</a:t>
            </a:fld>
            <a:endParaRPr lang="en-GB" altLang="en-US">
              <a:latin typeface="Arial" panose="020B0604020202020204" pitchFamily="34" charset="0"/>
            </a:endParaRPr>
          </a:p>
        </p:txBody>
      </p:sp>
    </p:spTree>
    <p:extLst>
      <p:ext uri="{BB962C8B-B14F-4D97-AF65-F5344CB8AC3E}">
        <p14:creationId xmlns:p14="http://schemas.microsoft.com/office/powerpoint/2010/main" val="124838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5BC237-33D0-47D7-B90C-445C181924D8}" type="slidenum">
              <a:rPr lang="en-GB" smtClean="0"/>
              <a:t>11</a:t>
            </a:fld>
            <a:endParaRPr lang="en-GB"/>
          </a:p>
        </p:txBody>
      </p:sp>
    </p:spTree>
    <p:extLst>
      <p:ext uri="{BB962C8B-B14F-4D97-AF65-F5344CB8AC3E}">
        <p14:creationId xmlns:p14="http://schemas.microsoft.com/office/powerpoint/2010/main" val="224539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5BC237-33D0-47D7-B90C-445C181924D8}" type="slidenum">
              <a:rPr lang="en-GB" smtClean="0"/>
              <a:t>17</a:t>
            </a:fld>
            <a:endParaRPr lang="en-GB"/>
          </a:p>
        </p:txBody>
      </p:sp>
    </p:spTree>
    <p:extLst>
      <p:ext uri="{BB962C8B-B14F-4D97-AF65-F5344CB8AC3E}">
        <p14:creationId xmlns:p14="http://schemas.microsoft.com/office/powerpoint/2010/main" val="379544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DE18FFE0-588C-4FF6-8777-C719203F0D03}"/>
              </a:ext>
            </a:extLst>
          </p:cNvPr>
          <p:cNvSpPr>
            <a:spLocks noGrp="1" noRot="1" noChangeAspect="1" noChangeArrowheads="1" noTextEdit="1"/>
          </p:cNvSpPr>
          <p:nvPr>
            <p:ph type="sldImg"/>
          </p:nvPr>
        </p:nvSpPr>
        <p:spPr>
          <a:ln/>
        </p:spPr>
      </p:sp>
      <p:sp>
        <p:nvSpPr>
          <p:cNvPr id="5" name="Notes Placeholder 2">
            <a:extLst>
              <a:ext uri="{FF2B5EF4-FFF2-40B4-BE49-F238E27FC236}">
                <a16:creationId xmlns:a16="http://schemas.microsoft.com/office/drawing/2014/main" id="{5091CDE4-8F39-4CD4-9DCA-4546253E656A}"/>
              </a:ext>
            </a:extLst>
          </p:cNvPr>
          <p:cNvSpPr>
            <a:spLocks noGrp="1"/>
          </p:cNvSpPr>
          <p:nvPr>
            <p:ph type="body" idx="3"/>
          </p:nvPr>
        </p:nvSpPr>
        <p:spPr>
          <a:xfrm>
            <a:off x="1185863" y="4776788"/>
            <a:ext cx="5127625" cy="4924425"/>
          </a:xfrm>
          <a:ln/>
        </p:spPr>
        <p:txBody>
          <a:bodyPr/>
          <a:lstStyle/>
          <a:p>
            <a:pPr>
              <a:defRPr/>
            </a:pPr>
            <a:r>
              <a:rPr lang="en-GB" dirty="0"/>
              <a:t>All randomised patients must also have given formal informed consent for participation in the trial</a:t>
            </a:r>
          </a:p>
          <a:p>
            <a:pPr>
              <a:defRPr/>
            </a:pPr>
            <a:r>
              <a:rPr lang="en-NZ" dirty="0"/>
              <a:t>MI must have been spontaneous, excluding periprocedural or definite secondary MI</a:t>
            </a:r>
          </a:p>
          <a:p>
            <a:pPr lvl="1">
              <a:defRPr/>
            </a:pPr>
            <a:r>
              <a:rPr lang="en-NZ" dirty="0"/>
              <a:t>Examples of causes of periprocedural or secondary MI include profound hypotension, profound anaemia or hypertensive emergency or tachycardia</a:t>
            </a:r>
          </a:p>
          <a:p>
            <a:pPr>
              <a:defRPr/>
            </a:pPr>
            <a:r>
              <a:rPr lang="en-NZ" dirty="0"/>
              <a:t>Any second prior spontaneous MI must have occurred &gt;1 year before enrolment</a:t>
            </a:r>
          </a:p>
          <a:p>
            <a:pPr>
              <a:defRPr/>
            </a:pPr>
            <a:r>
              <a:rPr lang="en-NZ" dirty="0"/>
              <a:t>Multivessel CAD was defined as stenoses ≥50% in two major coronary artery territories </a:t>
            </a:r>
          </a:p>
          <a:p>
            <a:pPr lvl="1">
              <a:defRPr/>
            </a:pPr>
            <a:r>
              <a:rPr lang="en-NZ" dirty="0"/>
              <a:t>Coronary artery territories were defined as</a:t>
            </a:r>
          </a:p>
          <a:p>
            <a:pPr lvl="2">
              <a:defRPr/>
            </a:pPr>
            <a:r>
              <a:rPr lang="en-NZ" dirty="0"/>
              <a:t>Left anterior descending</a:t>
            </a:r>
          </a:p>
          <a:p>
            <a:pPr lvl="2">
              <a:defRPr/>
            </a:pPr>
            <a:r>
              <a:rPr lang="en-NZ" dirty="0"/>
              <a:t>Ramus intermedius</a:t>
            </a:r>
          </a:p>
          <a:p>
            <a:pPr lvl="2">
              <a:defRPr/>
            </a:pPr>
            <a:r>
              <a:rPr lang="en-NZ" dirty="0"/>
              <a:t>Left circumflex</a:t>
            </a:r>
          </a:p>
          <a:p>
            <a:pPr lvl="2">
              <a:defRPr/>
            </a:pPr>
            <a:r>
              <a:rPr lang="en-NZ" dirty="0"/>
              <a:t>Right coronary artery</a:t>
            </a:r>
          </a:p>
          <a:p>
            <a:pPr lvl="1">
              <a:defRPr/>
            </a:pPr>
            <a:r>
              <a:rPr lang="en-GB" dirty="0"/>
              <a:t>Stenoses must have involved the main vessel, a major branch or a bypass graft</a:t>
            </a:r>
          </a:p>
          <a:p>
            <a:pPr>
              <a:defRPr/>
            </a:pPr>
            <a:r>
              <a:rPr lang="en-GB" dirty="0"/>
              <a:t>CrCl was calculated using the Cockroft-Gault formula</a:t>
            </a:r>
          </a:p>
          <a:p>
            <a:pPr>
              <a:defRPr/>
            </a:pPr>
            <a:r>
              <a:rPr lang="en-GB" dirty="0"/>
              <a:t>Patients must have been able to be prescribed the protocol </a:t>
            </a:r>
            <a:r>
              <a:rPr lang="en-GB" dirty="0">
                <a:cs typeface="Arial" charset="0"/>
              </a:rPr>
              <a:t>mandated 75–150 mg ASA dose for the duration of the study</a:t>
            </a:r>
          </a:p>
          <a:p>
            <a:pPr>
              <a:defRPr/>
            </a:pPr>
            <a:r>
              <a:rPr lang="en-NZ" dirty="0"/>
              <a:t>Women of childbearing potential must have a negative urine pregnancy test at enrolment</a:t>
            </a:r>
          </a:p>
          <a:p>
            <a:pPr lvl="1">
              <a:defRPr/>
            </a:pPr>
            <a:r>
              <a:rPr lang="en-NZ" dirty="0"/>
              <a:t>Women of childbearing potential were defined as those who have not been chemically or surgically sterilised or who are not post-menopause</a:t>
            </a:r>
          </a:p>
          <a:p>
            <a:pPr lvl="1">
              <a:defRPr/>
            </a:pPr>
            <a:r>
              <a:rPr lang="en-NZ" dirty="0"/>
              <a:t>The absence of pregnancy was to be confirmed by blood pregnancy test at the central lab</a:t>
            </a:r>
          </a:p>
          <a:p>
            <a:pPr>
              <a:defRPr/>
            </a:pPr>
            <a:r>
              <a:rPr lang="en-NZ" dirty="0"/>
              <a:t>Females of childbearing potential must be willing to use a medically accepted method of contraception that is considered reliable in the judgement of the investigator </a:t>
            </a:r>
            <a:endParaRPr lang="en-GB" dirty="0"/>
          </a:p>
          <a:p>
            <a:pPr>
              <a:defRPr/>
            </a:pPr>
            <a:endParaRPr lang="en-GB" altLang="en-US" dirty="0"/>
          </a:p>
          <a:p>
            <a:pPr>
              <a:defRPr/>
            </a:pPr>
            <a:r>
              <a:rPr lang="en-GB" altLang="en-US" b="1" dirty="0"/>
              <a:t>References</a:t>
            </a:r>
          </a:p>
          <a:p>
            <a:pPr>
              <a:defRPr/>
            </a:pPr>
            <a:r>
              <a:rPr lang="en-GB" altLang="en-US" dirty="0"/>
              <a:t>Bonaca MP </a:t>
            </a:r>
            <a:r>
              <a:rPr lang="en-GB" altLang="en-US" i="1" dirty="0"/>
              <a:t>et al. Am Heart J </a:t>
            </a:r>
            <a:r>
              <a:rPr lang="en-GB" altLang="en-US" dirty="0"/>
              <a:t>2014;167:437–444</a:t>
            </a:r>
          </a:p>
          <a:p>
            <a:pPr marL="180975" indent="-180975">
              <a:spcBef>
                <a:spcPct val="0"/>
              </a:spcBef>
              <a:defRPr/>
            </a:pPr>
            <a:r>
              <a:rPr lang="en-US" altLang="en-US" dirty="0" err="1"/>
              <a:t>Bonaca</a:t>
            </a:r>
            <a:r>
              <a:rPr lang="en-US" altLang="en-US" dirty="0"/>
              <a:t> MP </a:t>
            </a:r>
            <a:r>
              <a:rPr lang="en-US" altLang="en-US" i="1" dirty="0"/>
              <a:t>et al. N </a:t>
            </a:r>
            <a:r>
              <a:rPr lang="en-US" altLang="en-US" i="1" dirty="0" err="1"/>
              <a:t>Engl</a:t>
            </a:r>
            <a:r>
              <a:rPr lang="en-US" altLang="en-US" i="1" dirty="0"/>
              <a:t> J Med </a:t>
            </a:r>
            <a:r>
              <a:rPr lang="en-GB" sz="1000" dirty="0"/>
              <a:t>2015;372:1791–1800</a:t>
            </a:r>
            <a:endParaRPr lang="en-US" altLang="en-US" dirty="0"/>
          </a:p>
          <a:p>
            <a:pPr>
              <a:defRPr/>
            </a:pPr>
            <a:r>
              <a:rPr lang="en-US" altLang="en-US" dirty="0" err="1"/>
              <a:t>Bonaca</a:t>
            </a:r>
            <a:r>
              <a:rPr lang="en-US" altLang="en-US" dirty="0"/>
              <a:t> MP </a:t>
            </a:r>
            <a:r>
              <a:rPr lang="en-US" altLang="en-US" i="1" dirty="0"/>
              <a:t>et al. N </a:t>
            </a:r>
            <a:r>
              <a:rPr lang="en-US" altLang="en-US" i="1" dirty="0" err="1"/>
              <a:t>Engl</a:t>
            </a:r>
            <a:r>
              <a:rPr lang="en-US" altLang="en-US" i="1" dirty="0"/>
              <a:t> J Med </a:t>
            </a:r>
            <a:r>
              <a:rPr lang="en-GB" sz="1000" dirty="0"/>
              <a:t>2015;372:1791–1800</a:t>
            </a:r>
            <a:r>
              <a:rPr lang="en-US" altLang="en-US" dirty="0"/>
              <a:t>, Supplementary Appendix</a:t>
            </a:r>
          </a:p>
          <a:p>
            <a:pPr>
              <a:defRPr/>
            </a:pP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100AA30B-0BE5-40EC-BFDE-612DFC59DB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3200" b="1">
                <a:solidFill>
                  <a:srgbClr val="660066"/>
                </a:solidFill>
                <a:latin typeface="Tahoma" panose="020B0604030504040204" pitchFamily="34" charset="0"/>
                <a:ea typeface="MS PGothic" panose="020B0600070205080204" pitchFamily="34" charset="-128"/>
              </a:defRPr>
            </a:lvl1pPr>
            <a:lvl2pPr marL="742950" indent="-285750" defTabSz="919163">
              <a:defRPr sz="3200" b="1">
                <a:solidFill>
                  <a:srgbClr val="660066"/>
                </a:solidFill>
                <a:latin typeface="Tahoma" panose="020B0604030504040204" pitchFamily="34" charset="0"/>
                <a:ea typeface="MS PGothic" panose="020B0600070205080204" pitchFamily="34" charset="-128"/>
              </a:defRPr>
            </a:lvl2pPr>
            <a:lvl3pPr marL="1143000" indent="-228600" defTabSz="919163">
              <a:defRPr sz="3200" b="1">
                <a:solidFill>
                  <a:srgbClr val="660066"/>
                </a:solidFill>
                <a:latin typeface="Tahoma" panose="020B0604030504040204" pitchFamily="34" charset="0"/>
                <a:ea typeface="MS PGothic" panose="020B0600070205080204" pitchFamily="34" charset="-128"/>
              </a:defRPr>
            </a:lvl3pPr>
            <a:lvl4pPr marL="1600200" indent="-228600" defTabSz="919163">
              <a:defRPr sz="3200" b="1">
                <a:solidFill>
                  <a:srgbClr val="660066"/>
                </a:solidFill>
                <a:latin typeface="Tahoma" panose="020B0604030504040204" pitchFamily="34" charset="0"/>
                <a:ea typeface="MS PGothic" panose="020B0600070205080204" pitchFamily="34" charset="-128"/>
              </a:defRPr>
            </a:lvl4pPr>
            <a:lvl5pPr marL="2057400" indent="-228600" defTabSz="919163">
              <a:defRPr sz="3200" b="1">
                <a:solidFill>
                  <a:srgbClr val="660066"/>
                </a:solidFill>
                <a:latin typeface="Tahoma" panose="020B0604030504040204" pitchFamily="34" charset="0"/>
                <a:ea typeface="MS PGothic" panose="020B0600070205080204" pitchFamily="34" charset="-128"/>
              </a:defRPr>
            </a:lvl5pPr>
            <a:lvl6pPr marL="25146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6pPr>
            <a:lvl7pPr marL="29718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7pPr>
            <a:lvl8pPr marL="34290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8pPr>
            <a:lvl9pPr marL="38862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9pPr>
          </a:lstStyle>
          <a:p>
            <a:fld id="{DC9DB707-9A09-4FCC-AEB7-879757C44C2B}" type="slidenum">
              <a:rPr lang="en-GB" altLang="en-US" sz="1100" b="0" smtClean="0">
                <a:solidFill>
                  <a:srgbClr val="000000"/>
                </a:solidFill>
                <a:latin typeface="Arial" panose="020B0604020202020204" pitchFamily="34" charset="0"/>
                <a:cs typeface="Arial" panose="020B0604020202020204" pitchFamily="34" charset="0"/>
              </a:rPr>
              <a:pPr/>
              <a:t>51</a:t>
            </a:fld>
            <a:endParaRPr lang="en-GB" altLang="en-US" sz="1100" b="0">
              <a:solidFill>
                <a:srgbClr val="000000"/>
              </a:solidFill>
              <a:latin typeface="Arial" panose="020B0604020202020204" pitchFamily="34" charset="0"/>
              <a:cs typeface="Arial" panose="020B0604020202020204" pitchFamily="34" charset="0"/>
            </a:endParaRPr>
          </a:p>
        </p:txBody>
      </p:sp>
      <p:sp>
        <p:nvSpPr>
          <p:cNvPr id="212995" name="Rectangle 2">
            <a:extLst>
              <a:ext uri="{FF2B5EF4-FFF2-40B4-BE49-F238E27FC236}">
                <a16:creationId xmlns:a16="http://schemas.microsoft.com/office/drawing/2014/main" id="{466228C9-BB32-4F0F-A0DA-343B9A960681}"/>
              </a:ext>
            </a:extLst>
          </p:cNvPr>
          <p:cNvSpPr>
            <a:spLocks noGrp="1" noRot="1" noChangeAspect="1" noChangeArrowheads="1" noTextEdit="1"/>
          </p:cNvSpPr>
          <p:nvPr>
            <p:ph type="sldImg"/>
          </p:nvPr>
        </p:nvSpPr>
        <p:spPr>
          <a:xfrm>
            <a:off x="-539750" y="330200"/>
            <a:ext cx="8394700" cy="4722813"/>
          </a:xfrm>
          <a:ln/>
        </p:spPr>
      </p:sp>
      <p:sp>
        <p:nvSpPr>
          <p:cNvPr id="212996" name="Rectangle 3">
            <a:extLst>
              <a:ext uri="{FF2B5EF4-FFF2-40B4-BE49-F238E27FC236}">
                <a16:creationId xmlns:a16="http://schemas.microsoft.com/office/drawing/2014/main" id="{95933CC1-3E02-432A-8A42-6777679FBAE6}"/>
              </a:ext>
            </a:extLst>
          </p:cNvPr>
          <p:cNvSpPr>
            <a:spLocks noGrp="1" noChangeArrowheads="1"/>
          </p:cNvSpPr>
          <p:nvPr>
            <p:ph type="body" idx="1"/>
          </p:nvPr>
        </p:nvSpPr>
        <p:spPr>
          <a:xfrm>
            <a:off x="1052513" y="6065838"/>
            <a:ext cx="5362575" cy="281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CE8DD44D-56E2-49A4-BD0C-0BCBD5F2D4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3200" b="1">
                <a:solidFill>
                  <a:srgbClr val="660066"/>
                </a:solidFill>
                <a:latin typeface="Tahoma" panose="020B0604030504040204" pitchFamily="34" charset="0"/>
                <a:ea typeface="MS PGothic" panose="020B0600070205080204" pitchFamily="34" charset="-128"/>
              </a:defRPr>
            </a:lvl1pPr>
            <a:lvl2pPr marL="742950" indent="-285750" defTabSz="919163">
              <a:defRPr sz="3200" b="1">
                <a:solidFill>
                  <a:srgbClr val="660066"/>
                </a:solidFill>
                <a:latin typeface="Tahoma" panose="020B0604030504040204" pitchFamily="34" charset="0"/>
                <a:ea typeface="MS PGothic" panose="020B0600070205080204" pitchFamily="34" charset="-128"/>
              </a:defRPr>
            </a:lvl2pPr>
            <a:lvl3pPr marL="1143000" indent="-228600" defTabSz="919163">
              <a:defRPr sz="3200" b="1">
                <a:solidFill>
                  <a:srgbClr val="660066"/>
                </a:solidFill>
                <a:latin typeface="Tahoma" panose="020B0604030504040204" pitchFamily="34" charset="0"/>
                <a:ea typeface="MS PGothic" panose="020B0600070205080204" pitchFamily="34" charset="-128"/>
              </a:defRPr>
            </a:lvl3pPr>
            <a:lvl4pPr marL="1600200" indent="-228600" defTabSz="919163">
              <a:defRPr sz="3200" b="1">
                <a:solidFill>
                  <a:srgbClr val="660066"/>
                </a:solidFill>
                <a:latin typeface="Tahoma" panose="020B0604030504040204" pitchFamily="34" charset="0"/>
                <a:ea typeface="MS PGothic" panose="020B0600070205080204" pitchFamily="34" charset="-128"/>
              </a:defRPr>
            </a:lvl4pPr>
            <a:lvl5pPr marL="2057400" indent="-228600" defTabSz="919163">
              <a:defRPr sz="3200" b="1">
                <a:solidFill>
                  <a:srgbClr val="660066"/>
                </a:solidFill>
                <a:latin typeface="Tahoma" panose="020B0604030504040204" pitchFamily="34" charset="0"/>
                <a:ea typeface="MS PGothic" panose="020B0600070205080204" pitchFamily="34" charset="-128"/>
              </a:defRPr>
            </a:lvl5pPr>
            <a:lvl6pPr marL="25146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6pPr>
            <a:lvl7pPr marL="29718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7pPr>
            <a:lvl8pPr marL="34290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8pPr>
            <a:lvl9pPr marL="38862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9pPr>
          </a:lstStyle>
          <a:p>
            <a:fld id="{E0B30615-259B-4A6C-8B9F-864B947A2E9D}" type="slidenum">
              <a:rPr lang="en-US" altLang="en-US" sz="1100" b="0" smtClean="0">
                <a:solidFill>
                  <a:schemeClr val="tx1"/>
                </a:solidFill>
                <a:latin typeface="Arial" panose="020B0604020202020204" pitchFamily="34" charset="0"/>
              </a:rPr>
              <a:pPr/>
              <a:t>54</a:t>
            </a:fld>
            <a:endParaRPr lang="en-US" altLang="en-US" sz="1100" b="0">
              <a:solidFill>
                <a:schemeClr val="tx1"/>
              </a:solidFill>
              <a:latin typeface="Arial" panose="020B0604020202020204" pitchFamily="34" charset="0"/>
            </a:endParaRPr>
          </a:p>
        </p:txBody>
      </p:sp>
      <p:sp>
        <p:nvSpPr>
          <p:cNvPr id="221187" name="Rectangle 2">
            <a:extLst>
              <a:ext uri="{FF2B5EF4-FFF2-40B4-BE49-F238E27FC236}">
                <a16:creationId xmlns:a16="http://schemas.microsoft.com/office/drawing/2014/main" id="{A1BB54A7-5E72-4BA1-A502-D0922480D32A}"/>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9D9E9F00-5574-4F3B-91AC-D8BF90321602}"/>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3D4CA3C8-7761-467A-B708-D0EC6E2693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3200" b="1">
                <a:solidFill>
                  <a:srgbClr val="660066"/>
                </a:solidFill>
                <a:latin typeface="Tahoma" panose="020B0604030504040204" pitchFamily="34" charset="0"/>
                <a:ea typeface="MS PGothic" panose="020B0600070205080204" pitchFamily="34" charset="-128"/>
              </a:defRPr>
            </a:lvl1pPr>
            <a:lvl2pPr marL="742950" indent="-285750" defTabSz="919163">
              <a:defRPr sz="3200" b="1">
                <a:solidFill>
                  <a:srgbClr val="660066"/>
                </a:solidFill>
                <a:latin typeface="Tahoma" panose="020B0604030504040204" pitchFamily="34" charset="0"/>
                <a:ea typeface="MS PGothic" panose="020B0600070205080204" pitchFamily="34" charset="-128"/>
              </a:defRPr>
            </a:lvl2pPr>
            <a:lvl3pPr marL="1143000" indent="-228600" defTabSz="919163">
              <a:defRPr sz="3200" b="1">
                <a:solidFill>
                  <a:srgbClr val="660066"/>
                </a:solidFill>
                <a:latin typeface="Tahoma" panose="020B0604030504040204" pitchFamily="34" charset="0"/>
                <a:ea typeface="MS PGothic" panose="020B0600070205080204" pitchFamily="34" charset="-128"/>
              </a:defRPr>
            </a:lvl3pPr>
            <a:lvl4pPr marL="1600200" indent="-228600" defTabSz="919163">
              <a:defRPr sz="3200" b="1">
                <a:solidFill>
                  <a:srgbClr val="660066"/>
                </a:solidFill>
                <a:latin typeface="Tahoma" panose="020B0604030504040204" pitchFamily="34" charset="0"/>
                <a:ea typeface="MS PGothic" panose="020B0600070205080204" pitchFamily="34" charset="-128"/>
              </a:defRPr>
            </a:lvl4pPr>
            <a:lvl5pPr marL="2057400" indent="-228600" defTabSz="919163">
              <a:defRPr sz="3200" b="1">
                <a:solidFill>
                  <a:srgbClr val="660066"/>
                </a:solidFill>
                <a:latin typeface="Tahoma" panose="020B0604030504040204" pitchFamily="34" charset="0"/>
                <a:ea typeface="MS PGothic" panose="020B0600070205080204" pitchFamily="34" charset="-128"/>
              </a:defRPr>
            </a:lvl5pPr>
            <a:lvl6pPr marL="25146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6pPr>
            <a:lvl7pPr marL="29718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7pPr>
            <a:lvl8pPr marL="34290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8pPr>
            <a:lvl9pPr marL="3886200" indent="-228600" defTabSz="919163"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9pPr>
          </a:lstStyle>
          <a:p>
            <a:fld id="{1783503E-460C-47BE-B682-9CDE74296A84}" type="slidenum">
              <a:rPr lang="en-US" altLang="en-US" sz="1100" b="0" smtClean="0">
                <a:solidFill>
                  <a:schemeClr val="tx1"/>
                </a:solidFill>
                <a:latin typeface="Arial" panose="020B0604020202020204" pitchFamily="34" charset="0"/>
              </a:rPr>
              <a:pPr/>
              <a:t>55</a:t>
            </a:fld>
            <a:endParaRPr lang="en-US" altLang="en-US" sz="1100" b="0">
              <a:solidFill>
                <a:schemeClr val="tx1"/>
              </a:solidFill>
              <a:latin typeface="Arial" panose="020B0604020202020204" pitchFamily="34" charset="0"/>
            </a:endParaRPr>
          </a:p>
        </p:txBody>
      </p:sp>
      <p:sp>
        <p:nvSpPr>
          <p:cNvPr id="224259" name="Rectangle 2">
            <a:extLst>
              <a:ext uri="{FF2B5EF4-FFF2-40B4-BE49-F238E27FC236}">
                <a16:creationId xmlns:a16="http://schemas.microsoft.com/office/drawing/2014/main" id="{2FED8AF7-99F8-4AA9-948E-D4B2BE1F3E3B}"/>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3D6A3D9A-279D-459D-9B33-19E52B888992}"/>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81FC-4E3D-4471-9AC4-5A0DAE5701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B2D110-E3BE-41C3-B0FB-0E4A0718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F6B230-7FD5-48AA-ACDD-E42DD46DD7C0}"/>
              </a:ext>
            </a:extLst>
          </p:cNvPr>
          <p:cNvSpPr>
            <a:spLocks noGrp="1"/>
          </p:cNvSpPr>
          <p:nvPr>
            <p:ph type="dt" sz="half" idx="10"/>
          </p:nvPr>
        </p:nvSpPr>
        <p:spPr/>
        <p:txBody>
          <a:bodyPr/>
          <a:lstStyle/>
          <a:p>
            <a:fld id="{65B74B5E-6153-4F00-8D27-C554ADFB14E5}" type="datetimeFigureOut">
              <a:rPr lang="en-GB" smtClean="0"/>
              <a:t>14/09/2021</a:t>
            </a:fld>
            <a:endParaRPr lang="en-GB"/>
          </a:p>
        </p:txBody>
      </p:sp>
      <p:sp>
        <p:nvSpPr>
          <p:cNvPr id="5" name="Footer Placeholder 4">
            <a:extLst>
              <a:ext uri="{FF2B5EF4-FFF2-40B4-BE49-F238E27FC236}">
                <a16:creationId xmlns:a16="http://schemas.microsoft.com/office/drawing/2014/main" id="{DAF86067-04AA-4615-ADC3-3E0BB3C659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0B641-7B55-4B34-B40D-888C402535F9}"/>
              </a:ext>
            </a:extLst>
          </p:cNvPr>
          <p:cNvSpPr>
            <a:spLocks noGrp="1"/>
          </p:cNvSpPr>
          <p:nvPr>
            <p:ph type="sldNum" sz="quarter" idx="12"/>
          </p:nvPr>
        </p:nvSpPr>
        <p:spPr/>
        <p:txBody>
          <a:bodyPr/>
          <a:lstStyle/>
          <a:p>
            <a:fld id="{1197EF9F-91D1-450F-8976-801F29F5A916}" type="slidenum">
              <a:rPr lang="en-GB" smtClean="0"/>
              <a:t>‹#›</a:t>
            </a:fld>
            <a:endParaRPr lang="en-GB"/>
          </a:p>
        </p:txBody>
      </p:sp>
    </p:spTree>
    <p:extLst>
      <p:ext uri="{BB962C8B-B14F-4D97-AF65-F5344CB8AC3E}">
        <p14:creationId xmlns:p14="http://schemas.microsoft.com/office/powerpoint/2010/main" val="81846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27B5-B543-4A38-9604-7E3B6D8153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493BD8-44B6-4298-BDD5-FD201DC461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156F7-8A5E-418B-AE17-5AF7D256F342}"/>
              </a:ext>
            </a:extLst>
          </p:cNvPr>
          <p:cNvSpPr>
            <a:spLocks noGrp="1"/>
          </p:cNvSpPr>
          <p:nvPr>
            <p:ph type="dt" sz="half" idx="10"/>
          </p:nvPr>
        </p:nvSpPr>
        <p:spPr/>
        <p:txBody>
          <a:bodyPr/>
          <a:lstStyle/>
          <a:p>
            <a:fld id="{65B74B5E-6153-4F00-8D27-C554ADFB14E5}" type="datetimeFigureOut">
              <a:rPr lang="en-GB" smtClean="0"/>
              <a:t>14/09/2021</a:t>
            </a:fld>
            <a:endParaRPr lang="en-GB"/>
          </a:p>
        </p:txBody>
      </p:sp>
      <p:sp>
        <p:nvSpPr>
          <p:cNvPr id="5" name="Footer Placeholder 4">
            <a:extLst>
              <a:ext uri="{FF2B5EF4-FFF2-40B4-BE49-F238E27FC236}">
                <a16:creationId xmlns:a16="http://schemas.microsoft.com/office/drawing/2014/main" id="{6354AEEE-7FFD-42FA-9A53-9884C79C97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A67093-22A5-433C-8199-EE87D00D75AE}"/>
              </a:ext>
            </a:extLst>
          </p:cNvPr>
          <p:cNvSpPr>
            <a:spLocks noGrp="1"/>
          </p:cNvSpPr>
          <p:nvPr>
            <p:ph type="sldNum" sz="quarter" idx="12"/>
          </p:nvPr>
        </p:nvSpPr>
        <p:spPr/>
        <p:txBody>
          <a:bodyPr/>
          <a:lstStyle/>
          <a:p>
            <a:fld id="{1197EF9F-91D1-450F-8976-801F29F5A916}" type="slidenum">
              <a:rPr lang="en-GB" smtClean="0"/>
              <a:t>‹#›</a:t>
            </a:fld>
            <a:endParaRPr lang="en-GB"/>
          </a:p>
        </p:txBody>
      </p:sp>
    </p:spTree>
    <p:extLst>
      <p:ext uri="{BB962C8B-B14F-4D97-AF65-F5344CB8AC3E}">
        <p14:creationId xmlns:p14="http://schemas.microsoft.com/office/powerpoint/2010/main" val="58688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4B250D-139D-4660-B38B-6EEFE3E688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D120C9-7109-4BA4-BCB0-F887F44A8A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28D041-AEE7-4DE5-B2F7-B67B53C9FBA2}"/>
              </a:ext>
            </a:extLst>
          </p:cNvPr>
          <p:cNvSpPr>
            <a:spLocks noGrp="1"/>
          </p:cNvSpPr>
          <p:nvPr>
            <p:ph type="dt" sz="half" idx="10"/>
          </p:nvPr>
        </p:nvSpPr>
        <p:spPr/>
        <p:txBody>
          <a:bodyPr/>
          <a:lstStyle/>
          <a:p>
            <a:fld id="{65B74B5E-6153-4F00-8D27-C554ADFB14E5}" type="datetimeFigureOut">
              <a:rPr lang="en-GB" smtClean="0"/>
              <a:t>14/09/2021</a:t>
            </a:fld>
            <a:endParaRPr lang="en-GB"/>
          </a:p>
        </p:txBody>
      </p:sp>
      <p:sp>
        <p:nvSpPr>
          <p:cNvPr id="5" name="Footer Placeholder 4">
            <a:extLst>
              <a:ext uri="{FF2B5EF4-FFF2-40B4-BE49-F238E27FC236}">
                <a16:creationId xmlns:a16="http://schemas.microsoft.com/office/drawing/2014/main" id="{9376A22E-0AA7-4063-BC16-14B740431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5CB44A-CF90-46DC-B6E7-163F4F8D214A}"/>
              </a:ext>
            </a:extLst>
          </p:cNvPr>
          <p:cNvSpPr>
            <a:spLocks noGrp="1"/>
          </p:cNvSpPr>
          <p:nvPr>
            <p:ph type="sldNum" sz="quarter" idx="12"/>
          </p:nvPr>
        </p:nvSpPr>
        <p:spPr/>
        <p:txBody>
          <a:bodyPr/>
          <a:lstStyle/>
          <a:p>
            <a:fld id="{1197EF9F-91D1-450F-8976-801F29F5A916}" type="slidenum">
              <a:rPr lang="en-GB" smtClean="0"/>
              <a:t>‹#›</a:t>
            </a:fld>
            <a:endParaRPr lang="en-GB"/>
          </a:p>
        </p:txBody>
      </p:sp>
    </p:spTree>
    <p:extLst>
      <p:ext uri="{BB962C8B-B14F-4D97-AF65-F5344CB8AC3E}">
        <p14:creationId xmlns:p14="http://schemas.microsoft.com/office/powerpoint/2010/main" val="36626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a:xfrm>
            <a:off x="624417" y="6538730"/>
            <a:ext cx="3860800" cy="255588"/>
          </a:xfrm>
          <a:prstGeom prst="rect">
            <a:avLst/>
          </a:prstGeom>
          <a:ln/>
        </p:spPr>
        <p:txBody>
          <a:bodyPr/>
          <a:lstStyle>
            <a:lvl1pPr>
              <a:defRPr/>
            </a:lvl1pPr>
          </a:lstStyle>
          <a:p>
            <a:endParaRPr lang="en-GB">
              <a:solidFill>
                <a:srgbClr val="000000"/>
              </a:solidFill>
            </a:endParaRPr>
          </a:p>
        </p:txBody>
      </p:sp>
      <p:sp>
        <p:nvSpPr>
          <p:cNvPr id="6" name="Title 5"/>
          <p:cNvSpPr>
            <a:spLocks noGrp="1"/>
          </p:cNvSpPr>
          <p:nvPr>
            <p:ph type="title"/>
          </p:nvPr>
        </p:nvSpPr>
        <p:spPr/>
        <p:txBody>
          <a:bodyPr/>
          <a:lstStyle/>
          <a:p>
            <a:r>
              <a:rPr lang="en-US"/>
              <a:t>Click to edit Master title style</a:t>
            </a:r>
            <a:endParaRPr lang="en-GB"/>
          </a:p>
        </p:txBody>
      </p:sp>
      <p:sp>
        <p:nvSpPr>
          <p:cNvPr id="7" name="Text Placeholder 8"/>
          <p:cNvSpPr>
            <a:spLocks noGrp="1"/>
          </p:cNvSpPr>
          <p:nvPr>
            <p:ph type="body" sz="quarter" idx="13" hasCustomPrompt="1"/>
          </p:nvPr>
        </p:nvSpPr>
        <p:spPr>
          <a:xfrm>
            <a:off x="624421" y="650697"/>
            <a:ext cx="10957983" cy="321627"/>
          </a:xfrm>
        </p:spPr>
        <p:txBody>
          <a:bodyPr/>
          <a:lstStyle>
            <a:lvl1pPr>
              <a:lnSpc>
                <a:spcPct val="95000"/>
              </a:lnSpc>
              <a:spcAft>
                <a:spcPts val="0"/>
              </a:spcAft>
              <a:defRPr sz="1015" b="0">
                <a:solidFill>
                  <a:schemeClr val="accent1"/>
                </a:solidFill>
              </a:defRPr>
            </a:lvl1pPr>
          </a:lstStyle>
          <a:p>
            <a:pPr lvl="0"/>
            <a:r>
              <a:rPr lang="en-US"/>
              <a:t>Click to edit Master </a:t>
            </a:r>
            <a:br>
              <a:rPr lang="en-US"/>
            </a:br>
            <a:r>
              <a:rPr lang="en-US"/>
              <a:t>text styles</a:t>
            </a:r>
          </a:p>
        </p:txBody>
      </p:sp>
      <p:sp>
        <p:nvSpPr>
          <p:cNvPr id="9"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108">
                <a:solidFill>
                  <a:schemeClr val="tx2"/>
                </a:solidFill>
                <a:latin typeface="Arial"/>
                <a:cs typeface="Arial"/>
              </a:defRPr>
            </a:lvl1pPr>
          </a:lstStyle>
          <a:p>
            <a:pPr defTabSz="422041" fontAlgn="base">
              <a:spcBef>
                <a:spcPct val="0"/>
              </a:spcBef>
              <a:spcAft>
                <a:spcPct val="0"/>
              </a:spcAft>
            </a:pPr>
            <a:fld id="{902D5018-2030-2046-84FC-87E41EA86E42}" type="slidenum">
              <a:rPr lang="en-US" smtClean="0">
                <a:solidFill>
                  <a:srgbClr val="0072C6"/>
                </a:solidFill>
              </a:rPr>
              <a:pPr defTabSz="422041" fontAlgn="base">
                <a:spcBef>
                  <a:spcPct val="0"/>
                </a:spcBef>
                <a:spcAft>
                  <a:spcPct val="0"/>
                </a:spcAft>
              </a:pPr>
              <a:t>‹#›</a:t>
            </a:fld>
            <a:endParaRPr lang="en-US">
              <a:solidFill>
                <a:srgbClr val="0072C6"/>
              </a:solidFill>
            </a:endParaRPr>
          </a:p>
        </p:txBody>
      </p:sp>
    </p:spTree>
    <p:extLst>
      <p:ext uri="{BB962C8B-B14F-4D97-AF65-F5344CB8AC3E}">
        <p14:creationId xmlns:p14="http://schemas.microsoft.com/office/powerpoint/2010/main" val="159925228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9">
            <a:extLst>
              <a:ext uri="{FF2B5EF4-FFF2-40B4-BE49-F238E27FC236}">
                <a16:creationId xmlns:a16="http://schemas.microsoft.com/office/drawing/2014/main" id="{121E4116-85F6-45AE-90B1-67BCBF690DFC}"/>
              </a:ext>
            </a:extLst>
          </p:cNvPr>
          <p:cNvSpPr>
            <a:spLocks noGrp="1"/>
          </p:cNvSpPr>
          <p:nvPr>
            <p:ph type="dt" sz="half" idx="10"/>
          </p:nvPr>
        </p:nvSpPr>
        <p:spPr/>
        <p:txBody>
          <a:bodyPr/>
          <a:lstStyle>
            <a:lvl1pPr>
              <a:defRPr/>
            </a:lvl1pPr>
          </a:lstStyle>
          <a:p>
            <a:pPr>
              <a:defRPr/>
            </a:pPr>
            <a:endParaRPr lang="en-GB"/>
          </a:p>
        </p:txBody>
      </p:sp>
      <p:sp>
        <p:nvSpPr>
          <p:cNvPr id="6" name="Footer Placeholder 21">
            <a:extLst>
              <a:ext uri="{FF2B5EF4-FFF2-40B4-BE49-F238E27FC236}">
                <a16:creationId xmlns:a16="http://schemas.microsoft.com/office/drawing/2014/main" id="{C57D1735-DA60-49A6-AA45-60334A78766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17">
            <a:extLst>
              <a:ext uri="{FF2B5EF4-FFF2-40B4-BE49-F238E27FC236}">
                <a16:creationId xmlns:a16="http://schemas.microsoft.com/office/drawing/2014/main" id="{A0E2F48F-B5AE-43BB-B529-FB4C9079FD8A}"/>
              </a:ext>
            </a:extLst>
          </p:cNvPr>
          <p:cNvSpPr>
            <a:spLocks noGrp="1"/>
          </p:cNvSpPr>
          <p:nvPr>
            <p:ph type="sldNum" sz="quarter" idx="12"/>
          </p:nvPr>
        </p:nvSpPr>
        <p:spPr/>
        <p:txBody>
          <a:bodyPr/>
          <a:lstStyle>
            <a:lvl1pPr>
              <a:defRPr/>
            </a:lvl1pPr>
          </a:lstStyle>
          <a:p>
            <a:pPr>
              <a:defRPr/>
            </a:pPr>
            <a:fld id="{57C278F5-BD74-44FE-881B-39C62A67E73D}" type="slidenum">
              <a:rPr lang="en-GB" altLang="en-US"/>
              <a:pPr>
                <a:defRPr/>
              </a:pPr>
              <a:t>‹#›</a:t>
            </a:fld>
            <a:endParaRPr lang="en-GB" altLang="en-US"/>
          </a:p>
        </p:txBody>
      </p:sp>
    </p:spTree>
    <p:extLst>
      <p:ext uri="{BB962C8B-B14F-4D97-AF65-F5344CB8AC3E}">
        <p14:creationId xmlns:p14="http://schemas.microsoft.com/office/powerpoint/2010/main" val="45557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609600" y="6567489"/>
            <a:ext cx="2844800" cy="179387"/>
          </a:xfrm>
          <a:prstGeom prst="rect">
            <a:avLst/>
          </a:prstGeom>
        </p:spPr>
        <p:txBody>
          <a:bodyPr/>
          <a:lstStyle>
            <a:lvl1pPr>
              <a:defRPr/>
            </a:lvl1pPr>
          </a:lstStyle>
          <a:p>
            <a:endParaRPr lang="en-GB" dirty="0"/>
          </a:p>
        </p:txBody>
      </p:sp>
      <p:sp>
        <p:nvSpPr>
          <p:cNvPr id="5" name="Footer Placeholder 4"/>
          <p:cNvSpPr>
            <a:spLocks noGrp="1"/>
          </p:cNvSpPr>
          <p:nvPr>
            <p:ph type="ftr" sz="quarter" idx="11"/>
          </p:nvPr>
        </p:nvSpPr>
        <p:spPr>
          <a:xfrm>
            <a:off x="4165600" y="6567489"/>
            <a:ext cx="3860800" cy="179387"/>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50910BD-D726-4124-A2BB-143BEC512903}" type="slidenum">
              <a:rPr lang="en-GB"/>
              <a:pPr/>
              <a:t>‹#›</a:t>
            </a:fld>
            <a:endParaRPr lang="en-GB" dirty="0"/>
          </a:p>
        </p:txBody>
      </p:sp>
      <p:sp>
        <p:nvSpPr>
          <p:cNvPr id="8" name="Text Placeholder 7"/>
          <p:cNvSpPr>
            <a:spLocks noGrp="1"/>
          </p:cNvSpPr>
          <p:nvPr>
            <p:ph type="body" sz="quarter" idx="13"/>
          </p:nvPr>
        </p:nvSpPr>
        <p:spPr>
          <a:xfrm>
            <a:off x="945600" y="1092490"/>
            <a:ext cx="8923200" cy="306000"/>
          </a:xfrm>
        </p:spPr>
        <p:txBody>
          <a:bodyPr/>
          <a:lstStyle>
            <a:lvl1pPr>
              <a:defRPr sz="18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1942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5D51-A97C-407D-BB77-40E24A130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2176B8-24F8-46A3-9777-BB1627E30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1AC794-6EC4-48F0-8104-AF90E47A91DC}"/>
              </a:ext>
            </a:extLst>
          </p:cNvPr>
          <p:cNvSpPr>
            <a:spLocks noGrp="1"/>
          </p:cNvSpPr>
          <p:nvPr>
            <p:ph type="dt" sz="half" idx="10"/>
          </p:nvPr>
        </p:nvSpPr>
        <p:spPr/>
        <p:txBody>
          <a:bodyPr/>
          <a:lstStyle/>
          <a:p>
            <a:fld id="{65B74B5E-6153-4F00-8D27-C554ADFB14E5}" type="datetimeFigureOut">
              <a:rPr lang="en-GB" smtClean="0"/>
              <a:t>14/09/2021</a:t>
            </a:fld>
            <a:endParaRPr lang="en-GB"/>
          </a:p>
        </p:txBody>
      </p:sp>
      <p:sp>
        <p:nvSpPr>
          <p:cNvPr id="5" name="Footer Placeholder 4">
            <a:extLst>
              <a:ext uri="{FF2B5EF4-FFF2-40B4-BE49-F238E27FC236}">
                <a16:creationId xmlns:a16="http://schemas.microsoft.com/office/drawing/2014/main" id="{08346B7D-97A0-41AB-936D-BF4CCE4C52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D6E658-CD05-46D6-80CF-7785C9E44F5D}"/>
              </a:ext>
            </a:extLst>
          </p:cNvPr>
          <p:cNvSpPr>
            <a:spLocks noGrp="1"/>
          </p:cNvSpPr>
          <p:nvPr>
            <p:ph type="sldNum" sz="quarter" idx="12"/>
          </p:nvPr>
        </p:nvSpPr>
        <p:spPr/>
        <p:txBody>
          <a:bodyPr/>
          <a:lstStyle/>
          <a:p>
            <a:fld id="{1197EF9F-91D1-450F-8976-801F29F5A916}" type="slidenum">
              <a:rPr lang="en-GB" smtClean="0"/>
              <a:t>‹#›</a:t>
            </a:fld>
            <a:endParaRPr lang="en-GB"/>
          </a:p>
        </p:txBody>
      </p:sp>
    </p:spTree>
    <p:extLst>
      <p:ext uri="{BB962C8B-B14F-4D97-AF65-F5344CB8AC3E}">
        <p14:creationId xmlns:p14="http://schemas.microsoft.com/office/powerpoint/2010/main" val="126232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E057-CC69-466D-98AB-3B5EA9F20F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A7FA74-8FDC-4D54-BD9B-97E3F4E122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D3D7C-BA06-4B5B-A31A-F096A1B0F947}"/>
              </a:ext>
            </a:extLst>
          </p:cNvPr>
          <p:cNvSpPr>
            <a:spLocks noGrp="1"/>
          </p:cNvSpPr>
          <p:nvPr>
            <p:ph type="dt" sz="half" idx="10"/>
          </p:nvPr>
        </p:nvSpPr>
        <p:spPr/>
        <p:txBody>
          <a:bodyPr/>
          <a:lstStyle/>
          <a:p>
            <a:fld id="{65B74B5E-6153-4F00-8D27-C554ADFB14E5}" type="datetimeFigureOut">
              <a:rPr lang="en-GB" smtClean="0"/>
              <a:t>14/09/2021</a:t>
            </a:fld>
            <a:endParaRPr lang="en-GB"/>
          </a:p>
        </p:txBody>
      </p:sp>
      <p:sp>
        <p:nvSpPr>
          <p:cNvPr id="5" name="Footer Placeholder 4">
            <a:extLst>
              <a:ext uri="{FF2B5EF4-FFF2-40B4-BE49-F238E27FC236}">
                <a16:creationId xmlns:a16="http://schemas.microsoft.com/office/drawing/2014/main" id="{83B9233C-9045-4FF3-910D-81D34FC335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A19C90-6AF0-406B-91A7-4CF0616ED198}"/>
              </a:ext>
            </a:extLst>
          </p:cNvPr>
          <p:cNvSpPr>
            <a:spLocks noGrp="1"/>
          </p:cNvSpPr>
          <p:nvPr>
            <p:ph type="sldNum" sz="quarter" idx="12"/>
          </p:nvPr>
        </p:nvSpPr>
        <p:spPr/>
        <p:txBody>
          <a:bodyPr/>
          <a:lstStyle/>
          <a:p>
            <a:fld id="{1197EF9F-91D1-450F-8976-801F29F5A916}" type="slidenum">
              <a:rPr lang="en-GB" smtClean="0"/>
              <a:t>‹#›</a:t>
            </a:fld>
            <a:endParaRPr lang="en-GB"/>
          </a:p>
        </p:txBody>
      </p:sp>
    </p:spTree>
    <p:extLst>
      <p:ext uri="{BB962C8B-B14F-4D97-AF65-F5344CB8AC3E}">
        <p14:creationId xmlns:p14="http://schemas.microsoft.com/office/powerpoint/2010/main" val="179429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7A42-4935-4879-A032-E6FF40C08B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927DAE-A8BB-4986-A265-D79E861504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FED864-804D-48B3-AF99-02EA55E6B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0CC795-A735-4C66-BDE9-39619DEAF843}"/>
              </a:ext>
            </a:extLst>
          </p:cNvPr>
          <p:cNvSpPr>
            <a:spLocks noGrp="1"/>
          </p:cNvSpPr>
          <p:nvPr>
            <p:ph type="dt" sz="half" idx="10"/>
          </p:nvPr>
        </p:nvSpPr>
        <p:spPr/>
        <p:txBody>
          <a:bodyPr/>
          <a:lstStyle/>
          <a:p>
            <a:fld id="{65B74B5E-6153-4F00-8D27-C554ADFB14E5}" type="datetimeFigureOut">
              <a:rPr lang="en-GB" smtClean="0"/>
              <a:t>14/09/2021</a:t>
            </a:fld>
            <a:endParaRPr lang="en-GB"/>
          </a:p>
        </p:txBody>
      </p:sp>
      <p:sp>
        <p:nvSpPr>
          <p:cNvPr id="6" name="Footer Placeholder 5">
            <a:extLst>
              <a:ext uri="{FF2B5EF4-FFF2-40B4-BE49-F238E27FC236}">
                <a16:creationId xmlns:a16="http://schemas.microsoft.com/office/drawing/2014/main" id="{128366E8-96A7-4A9F-AD15-4AFAEF1CB9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20D40F-9585-4276-81D5-60620E72AC72}"/>
              </a:ext>
            </a:extLst>
          </p:cNvPr>
          <p:cNvSpPr>
            <a:spLocks noGrp="1"/>
          </p:cNvSpPr>
          <p:nvPr>
            <p:ph type="sldNum" sz="quarter" idx="12"/>
          </p:nvPr>
        </p:nvSpPr>
        <p:spPr/>
        <p:txBody>
          <a:bodyPr/>
          <a:lstStyle/>
          <a:p>
            <a:fld id="{1197EF9F-91D1-450F-8976-801F29F5A916}" type="slidenum">
              <a:rPr lang="en-GB" smtClean="0"/>
              <a:t>‹#›</a:t>
            </a:fld>
            <a:endParaRPr lang="en-GB"/>
          </a:p>
        </p:txBody>
      </p:sp>
    </p:spTree>
    <p:extLst>
      <p:ext uri="{BB962C8B-B14F-4D97-AF65-F5344CB8AC3E}">
        <p14:creationId xmlns:p14="http://schemas.microsoft.com/office/powerpoint/2010/main" val="89703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DEA5-F580-4AC7-86C8-1BF3FDB084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F71321-F281-4D32-BE0C-11CEFF936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FD3D4A-41D1-4773-9A25-607910D5B7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2B0E2E-7518-4B47-BE4F-D21D5610CA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FF0831-2243-49B3-8AD7-D2E1FFDCB4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7980BA-AA80-45BA-B202-1CE5ED30D36B}"/>
              </a:ext>
            </a:extLst>
          </p:cNvPr>
          <p:cNvSpPr>
            <a:spLocks noGrp="1"/>
          </p:cNvSpPr>
          <p:nvPr>
            <p:ph type="dt" sz="half" idx="10"/>
          </p:nvPr>
        </p:nvSpPr>
        <p:spPr/>
        <p:txBody>
          <a:bodyPr/>
          <a:lstStyle/>
          <a:p>
            <a:fld id="{65B74B5E-6153-4F00-8D27-C554ADFB14E5}" type="datetimeFigureOut">
              <a:rPr lang="en-GB" smtClean="0"/>
              <a:t>14/09/2021</a:t>
            </a:fld>
            <a:endParaRPr lang="en-GB"/>
          </a:p>
        </p:txBody>
      </p:sp>
      <p:sp>
        <p:nvSpPr>
          <p:cNvPr id="8" name="Footer Placeholder 7">
            <a:extLst>
              <a:ext uri="{FF2B5EF4-FFF2-40B4-BE49-F238E27FC236}">
                <a16:creationId xmlns:a16="http://schemas.microsoft.com/office/drawing/2014/main" id="{D3F5B0C0-4FC5-482C-AAEB-EC79332B87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F4F409-293C-485F-BE08-3239FAB274D2}"/>
              </a:ext>
            </a:extLst>
          </p:cNvPr>
          <p:cNvSpPr>
            <a:spLocks noGrp="1"/>
          </p:cNvSpPr>
          <p:nvPr>
            <p:ph type="sldNum" sz="quarter" idx="12"/>
          </p:nvPr>
        </p:nvSpPr>
        <p:spPr/>
        <p:txBody>
          <a:bodyPr/>
          <a:lstStyle/>
          <a:p>
            <a:fld id="{1197EF9F-91D1-450F-8976-801F29F5A916}" type="slidenum">
              <a:rPr lang="en-GB" smtClean="0"/>
              <a:t>‹#›</a:t>
            </a:fld>
            <a:endParaRPr lang="en-GB"/>
          </a:p>
        </p:txBody>
      </p:sp>
    </p:spTree>
    <p:extLst>
      <p:ext uri="{BB962C8B-B14F-4D97-AF65-F5344CB8AC3E}">
        <p14:creationId xmlns:p14="http://schemas.microsoft.com/office/powerpoint/2010/main" val="83092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E4DC-57E0-43BB-B916-DD13BEDEC4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EE0489-75DF-4392-B916-8E81CAA768F7}"/>
              </a:ext>
            </a:extLst>
          </p:cNvPr>
          <p:cNvSpPr>
            <a:spLocks noGrp="1"/>
          </p:cNvSpPr>
          <p:nvPr>
            <p:ph type="dt" sz="half" idx="10"/>
          </p:nvPr>
        </p:nvSpPr>
        <p:spPr/>
        <p:txBody>
          <a:bodyPr/>
          <a:lstStyle/>
          <a:p>
            <a:fld id="{65B74B5E-6153-4F00-8D27-C554ADFB14E5}" type="datetimeFigureOut">
              <a:rPr lang="en-GB" smtClean="0"/>
              <a:t>14/09/2021</a:t>
            </a:fld>
            <a:endParaRPr lang="en-GB"/>
          </a:p>
        </p:txBody>
      </p:sp>
      <p:sp>
        <p:nvSpPr>
          <p:cNvPr id="4" name="Footer Placeholder 3">
            <a:extLst>
              <a:ext uri="{FF2B5EF4-FFF2-40B4-BE49-F238E27FC236}">
                <a16:creationId xmlns:a16="http://schemas.microsoft.com/office/drawing/2014/main" id="{F8AD3775-F454-474C-B1D3-CF2AECD057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88A86D-968C-40C6-9BE9-1F7137B00098}"/>
              </a:ext>
            </a:extLst>
          </p:cNvPr>
          <p:cNvSpPr>
            <a:spLocks noGrp="1"/>
          </p:cNvSpPr>
          <p:nvPr>
            <p:ph type="sldNum" sz="quarter" idx="12"/>
          </p:nvPr>
        </p:nvSpPr>
        <p:spPr/>
        <p:txBody>
          <a:bodyPr/>
          <a:lstStyle/>
          <a:p>
            <a:fld id="{1197EF9F-91D1-450F-8976-801F29F5A916}" type="slidenum">
              <a:rPr lang="en-GB" smtClean="0"/>
              <a:t>‹#›</a:t>
            </a:fld>
            <a:endParaRPr lang="en-GB"/>
          </a:p>
        </p:txBody>
      </p:sp>
    </p:spTree>
    <p:extLst>
      <p:ext uri="{BB962C8B-B14F-4D97-AF65-F5344CB8AC3E}">
        <p14:creationId xmlns:p14="http://schemas.microsoft.com/office/powerpoint/2010/main" val="424471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01858-294D-4326-A538-833DED81DAEA}"/>
              </a:ext>
            </a:extLst>
          </p:cNvPr>
          <p:cNvSpPr>
            <a:spLocks noGrp="1"/>
          </p:cNvSpPr>
          <p:nvPr>
            <p:ph type="dt" sz="half" idx="10"/>
          </p:nvPr>
        </p:nvSpPr>
        <p:spPr/>
        <p:txBody>
          <a:bodyPr/>
          <a:lstStyle/>
          <a:p>
            <a:fld id="{65B74B5E-6153-4F00-8D27-C554ADFB14E5}" type="datetimeFigureOut">
              <a:rPr lang="en-GB" smtClean="0"/>
              <a:t>14/09/2021</a:t>
            </a:fld>
            <a:endParaRPr lang="en-GB"/>
          </a:p>
        </p:txBody>
      </p:sp>
      <p:sp>
        <p:nvSpPr>
          <p:cNvPr id="3" name="Footer Placeholder 2">
            <a:extLst>
              <a:ext uri="{FF2B5EF4-FFF2-40B4-BE49-F238E27FC236}">
                <a16:creationId xmlns:a16="http://schemas.microsoft.com/office/drawing/2014/main" id="{AE47E151-93A6-4ED8-B03A-BEDCFF58CB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2FAF33-942E-4041-B5A2-E97CA2DEB6AF}"/>
              </a:ext>
            </a:extLst>
          </p:cNvPr>
          <p:cNvSpPr>
            <a:spLocks noGrp="1"/>
          </p:cNvSpPr>
          <p:nvPr>
            <p:ph type="sldNum" sz="quarter" idx="12"/>
          </p:nvPr>
        </p:nvSpPr>
        <p:spPr/>
        <p:txBody>
          <a:bodyPr/>
          <a:lstStyle/>
          <a:p>
            <a:fld id="{1197EF9F-91D1-450F-8976-801F29F5A916}" type="slidenum">
              <a:rPr lang="en-GB" smtClean="0"/>
              <a:t>‹#›</a:t>
            </a:fld>
            <a:endParaRPr lang="en-GB"/>
          </a:p>
        </p:txBody>
      </p:sp>
    </p:spTree>
    <p:extLst>
      <p:ext uri="{BB962C8B-B14F-4D97-AF65-F5344CB8AC3E}">
        <p14:creationId xmlns:p14="http://schemas.microsoft.com/office/powerpoint/2010/main" val="387633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D977-57A8-48C6-BDB2-5AFDCDF3E2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B6526E-D2D5-4110-A34C-FD947BEEF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9959C5-996B-41A9-B9A6-6C4837D74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360E2A-A14B-45D7-BE54-CE812DDF08CD}"/>
              </a:ext>
            </a:extLst>
          </p:cNvPr>
          <p:cNvSpPr>
            <a:spLocks noGrp="1"/>
          </p:cNvSpPr>
          <p:nvPr>
            <p:ph type="dt" sz="half" idx="10"/>
          </p:nvPr>
        </p:nvSpPr>
        <p:spPr/>
        <p:txBody>
          <a:bodyPr/>
          <a:lstStyle/>
          <a:p>
            <a:fld id="{65B74B5E-6153-4F00-8D27-C554ADFB14E5}" type="datetimeFigureOut">
              <a:rPr lang="en-GB" smtClean="0"/>
              <a:t>14/09/2021</a:t>
            </a:fld>
            <a:endParaRPr lang="en-GB"/>
          </a:p>
        </p:txBody>
      </p:sp>
      <p:sp>
        <p:nvSpPr>
          <p:cNvPr id="6" name="Footer Placeholder 5">
            <a:extLst>
              <a:ext uri="{FF2B5EF4-FFF2-40B4-BE49-F238E27FC236}">
                <a16:creationId xmlns:a16="http://schemas.microsoft.com/office/drawing/2014/main" id="{1E80CA4F-C9E6-4AD8-AA36-544D711A68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688AD0-82D4-4050-8D65-D067A7FC9A7F}"/>
              </a:ext>
            </a:extLst>
          </p:cNvPr>
          <p:cNvSpPr>
            <a:spLocks noGrp="1"/>
          </p:cNvSpPr>
          <p:nvPr>
            <p:ph type="sldNum" sz="quarter" idx="12"/>
          </p:nvPr>
        </p:nvSpPr>
        <p:spPr/>
        <p:txBody>
          <a:bodyPr/>
          <a:lstStyle/>
          <a:p>
            <a:fld id="{1197EF9F-91D1-450F-8976-801F29F5A916}" type="slidenum">
              <a:rPr lang="en-GB" smtClean="0"/>
              <a:t>‹#›</a:t>
            </a:fld>
            <a:endParaRPr lang="en-GB"/>
          </a:p>
        </p:txBody>
      </p:sp>
    </p:spTree>
    <p:extLst>
      <p:ext uri="{BB962C8B-B14F-4D97-AF65-F5344CB8AC3E}">
        <p14:creationId xmlns:p14="http://schemas.microsoft.com/office/powerpoint/2010/main" val="353159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6CB3-2DF1-40AA-B40A-0AAD64E19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FEE89D-A874-4F24-9244-058B5192C3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F7282A-E5D2-44EB-8E23-139FECB35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9139A-C4E2-46E1-8EE0-B9A6033B46F0}"/>
              </a:ext>
            </a:extLst>
          </p:cNvPr>
          <p:cNvSpPr>
            <a:spLocks noGrp="1"/>
          </p:cNvSpPr>
          <p:nvPr>
            <p:ph type="dt" sz="half" idx="10"/>
          </p:nvPr>
        </p:nvSpPr>
        <p:spPr/>
        <p:txBody>
          <a:bodyPr/>
          <a:lstStyle/>
          <a:p>
            <a:fld id="{65B74B5E-6153-4F00-8D27-C554ADFB14E5}" type="datetimeFigureOut">
              <a:rPr lang="en-GB" smtClean="0"/>
              <a:t>14/09/2021</a:t>
            </a:fld>
            <a:endParaRPr lang="en-GB"/>
          </a:p>
        </p:txBody>
      </p:sp>
      <p:sp>
        <p:nvSpPr>
          <p:cNvPr id="6" name="Footer Placeholder 5">
            <a:extLst>
              <a:ext uri="{FF2B5EF4-FFF2-40B4-BE49-F238E27FC236}">
                <a16:creationId xmlns:a16="http://schemas.microsoft.com/office/drawing/2014/main" id="{8F96738F-80D1-44DF-A869-F58755AB54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BB5135-D87A-4049-B7B1-4C00554A5878}"/>
              </a:ext>
            </a:extLst>
          </p:cNvPr>
          <p:cNvSpPr>
            <a:spLocks noGrp="1"/>
          </p:cNvSpPr>
          <p:nvPr>
            <p:ph type="sldNum" sz="quarter" idx="12"/>
          </p:nvPr>
        </p:nvSpPr>
        <p:spPr/>
        <p:txBody>
          <a:bodyPr/>
          <a:lstStyle/>
          <a:p>
            <a:fld id="{1197EF9F-91D1-450F-8976-801F29F5A916}" type="slidenum">
              <a:rPr lang="en-GB" smtClean="0"/>
              <a:t>‹#›</a:t>
            </a:fld>
            <a:endParaRPr lang="en-GB"/>
          </a:p>
        </p:txBody>
      </p:sp>
    </p:spTree>
    <p:extLst>
      <p:ext uri="{BB962C8B-B14F-4D97-AF65-F5344CB8AC3E}">
        <p14:creationId xmlns:p14="http://schemas.microsoft.com/office/powerpoint/2010/main" val="351217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F2265D-6A9A-426A-A4C3-B3DA0E1B1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6E7C88-52FD-4410-9466-B8754F8003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F4F263-44B0-4848-8A10-EE2C7876AA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74B5E-6153-4F00-8D27-C554ADFB14E5}" type="datetimeFigureOut">
              <a:rPr lang="en-GB" smtClean="0"/>
              <a:t>14/09/2021</a:t>
            </a:fld>
            <a:endParaRPr lang="en-GB"/>
          </a:p>
        </p:txBody>
      </p:sp>
      <p:sp>
        <p:nvSpPr>
          <p:cNvPr id="5" name="Footer Placeholder 4">
            <a:extLst>
              <a:ext uri="{FF2B5EF4-FFF2-40B4-BE49-F238E27FC236}">
                <a16:creationId xmlns:a16="http://schemas.microsoft.com/office/drawing/2014/main" id="{5E7983B1-D6DD-4DFB-950A-322BA67B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402147-D25D-49C3-9641-E0EDCA3DBD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7EF9F-91D1-450F-8976-801F29F5A916}" type="slidenum">
              <a:rPr lang="en-GB" smtClean="0"/>
              <a:t>‹#›</a:t>
            </a:fld>
            <a:endParaRPr lang="en-GB"/>
          </a:p>
        </p:txBody>
      </p:sp>
    </p:spTree>
    <p:extLst>
      <p:ext uri="{BB962C8B-B14F-4D97-AF65-F5344CB8AC3E}">
        <p14:creationId xmlns:p14="http://schemas.microsoft.com/office/powerpoint/2010/main" val="673443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cademic.oup.com/eurheartj/article/37/27/2129/1748921#10998731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hyperlink" Target="http://content.nejm.org/content/vol341/issue10/images/large/01f1.jpe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enti.com/z38uhr46vd" TargetMode="External"/><Relationship Id="rId2" Type="http://schemas.openxmlformats.org/officeDocument/2006/relationships/hyperlink" Target="http://www.mentimeter.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lambethccg.nhs.uk/news-and-publications/meeting-papers/south-east-london-area-prescribing-committee/Documents/Cardiovascular%20Disease%20Guidelines/Heart%20Failure%20Dapagliflozin%20HFrEF%20non-DM%20FINAL%20July%202021.pdf" TargetMode="External"/><Relationship Id="rId2" Type="http://schemas.openxmlformats.org/officeDocument/2006/relationships/hyperlink" Target="https://www.gov.uk/drug-safety-update/sglt2-inhibitors-canagliflozin-dapagliflozin-empagliflozin-risk-of-diabetic-ketoacidosi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ice.org.uk/guidance/TA679" TargetMode="External"/><Relationship Id="rId7" Type="http://schemas.openxmlformats.org/officeDocument/2006/relationships/image" Target="../media/image5.png"/><Relationship Id="rId2" Type="http://schemas.openxmlformats.org/officeDocument/2006/relationships/hyperlink" Target="https://www.lambethccg.nhs.uk/news-and-publications/meeting-papers/south-east-london-area-prescribing-committee/Documents/Cardiovascular%20Disease%20Guidelines/Heart%20Failure%20adult%20treatment%20GL%20SEL%20FINAL%20July%202020.pdf" TargetMode="External"/><Relationship Id="rId1" Type="http://schemas.openxmlformats.org/officeDocument/2006/relationships/slideLayout" Target="../slideLayouts/slideLayout2.xml"/><Relationship Id="rId6" Type="http://schemas.openxmlformats.org/officeDocument/2006/relationships/hyperlink" Target="https://www.bhf.org.uk/" TargetMode="External"/><Relationship Id="rId5" Type="http://schemas.openxmlformats.org/officeDocument/2006/relationships/hyperlink" Target="https://pumpingmarvellous.org/" TargetMode="External"/><Relationship Id="rId4" Type="http://schemas.openxmlformats.org/officeDocument/2006/relationships/hyperlink" Target="https://www.nice.org.uk/Guidance/TA388"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lambethccg.nhs.uk/news-and-publications/meeting-papers/south-east-london-area-prescribing-committee/Documents/Cardiovascular%20Disease%20Guidelines/DOAC%20initiation%20and%20monitoring%20template%20SEL%20SEPT%202020%20FINAL.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dcalc.com/orbit-bleeding-risk-score-atrial-fibrilla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lambethccg.nhs.uk/news-and-publications/meeting-papers/south-east-london-area-prescribing-committee/Documents/Cardiovascular%20Disease%20Guidelines/Calculating%20renal%20function%20for%20DOACs%20Sept%202019%20FINAL.pdf"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lambethccg.nhs.uk/news-and-publications/meeting-papers/south-east-london-area-prescribing-committee/Documents/Cardiovascular%20Disease%20Guidelines/DOAC%20initiation%20and%20monitoring%20template%20SEL%20SEPT%202020%20FINAL.pdf"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ice.org.uk/guidance/ng196" TargetMode="External"/><Relationship Id="rId2" Type="http://schemas.openxmlformats.org/officeDocument/2006/relationships/hyperlink" Target="https://www.lambethccg.nhs.uk/news-and-publications/meeting-papers/south-east-london-area-prescribing-committee/Pages/default.aspx?RootFolder=%2Fnews%2Dand%2Dpublications%2Fmeeting%2Dpapers%2Fsouth%2Deast%2Dlondon%2Darea%2Dprescribing%2Dcommittee%2FDocuments%2FCardiovascular%20Disease%20Guidelines&amp;FolderCTID=0x0120008DD723BCD38271408DD3087856A790D0&amp;View=%7BFAC29531%2DFE95%2D4CA2%2DB44C%2DCF0BFCC5095F%7D"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nice.org.uk/guidance/ta607/chapter/1-Recommendations"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nice.org.uk/guidance/ta607/chapter/1-Recommendations"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nice.org.uk/guidance/ta607/chapter/1-Recommendati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heartfailure-europe.com/service.php?mode=popup&amp;id=382"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england.nhs.uk/aac/wp-content/uploads/sites/50/2020/04/lipid-management-pathway-guidance.pdf" TargetMode="External"/><Relationship Id="rId2" Type="http://schemas.openxmlformats.org/officeDocument/2006/relationships/hyperlink" Target="https://www.nice.org.uk/guidance/ng185" TargetMode="External"/><Relationship Id="rId1" Type="http://schemas.openxmlformats.org/officeDocument/2006/relationships/slideLayout" Target="../slideLayouts/slideLayout2.xml"/><Relationship Id="rId4" Type="http://schemas.openxmlformats.org/officeDocument/2006/relationships/hyperlink" Target="https://www.england.nhs.uk/aac/wp-content/uploads/sites/50/2020/08/Statin-Intolerance-Pathway-NEW.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916242" y="2433675"/>
            <a:ext cx="8930285" cy="27600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4396" tIns="42198" rIns="84396" bIns="42198" rtlCol="0" anchor="ctr"/>
          <a:lstStyle/>
          <a:p>
            <a:pPr algn="ctr" fontAlgn="base">
              <a:spcBef>
                <a:spcPct val="0"/>
              </a:spcBef>
              <a:spcAft>
                <a:spcPct val="0"/>
              </a:spcAft>
            </a:pPr>
            <a:endParaRPr lang="en-GB" sz="1662">
              <a:solidFill>
                <a:srgbClr val="FFFFFF"/>
              </a:solidFill>
              <a:latin typeface="Arial" charset="0"/>
              <a:ea typeface="Arial" charset="0"/>
              <a:cs typeface="Arial" charset="0"/>
            </a:endParaRPr>
          </a:p>
        </p:txBody>
      </p:sp>
      <p:sp>
        <p:nvSpPr>
          <p:cNvPr id="67" name="Title 1"/>
          <p:cNvSpPr txBox="1">
            <a:spLocks/>
          </p:cNvSpPr>
          <p:nvPr/>
        </p:nvSpPr>
        <p:spPr bwMode="auto">
          <a:xfrm>
            <a:off x="1146068" y="2624434"/>
            <a:ext cx="8930285" cy="486755"/>
          </a:xfrm>
          <a:prstGeom prst="rect">
            <a:avLst/>
          </a:prstGeom>
          <a:noFill/>
          <a:ln w="9525">
            <a:noFill/>
            <a:miter lim="800000"/>
            <a:headEnd/>
            <a:tailEnd/>
          </a:ln>
        </p:spPr>
        <p:txBody>
          <a:bodyPr vert="horz" wrap="square" lIns="0" tIns="42191" rIns="84381" bIns="42191" numCol="1" anchor="t" anchorCtr="0" compatLnSpc="1">
            <a:prstTxWarp prst="textNoShape">
              <a:avLst/>
            </a:prstTxWarp>
          </a:bodyPr>
          <a:lstStyle>
            <a:lvl1pPr algn="l" rtl="0" eaLnBrk="0" fontAlgn="base" hangingPunct="0">
              <a:lnSpc>
                <a:spcPct val="90000"/>
              </a:lnSpc>
              <a:spcBef>
                <a:spcPct val="0"/>
              </a:spcBef>
              <a:spcAft>
                <a:spcPct val="0"/>
              </a:spcAft>
              <a:defRPr sz="2500">
                <a:solidFill>
                  <a:schemeClr val="accent1"/>
                </a:solidFill>
                <a:latin typeface="+mj-lt"/>
                <a:ea typeface="+mj-ea"/>
                <a:cs typeface="+mj-cs"/>
              </a:defRPr>
            </a:lvl1pPr>
            <a:lvl2pPr algn="l" rtl="0" eaLnBrk="0" fontAlgn="base" hangingPunct="0">
              <a:lnSpc>
                <a:spcPct val="90000"/>
              </a:lnSpc>
              <a:spcBef>
                <a:spcPct val="0"/>
              </a:spcBef>
              <a:spcAft>
                <a:spcPct val="0"/>
              </a:spcAft>
              <a:defRPr sz="2500">
                <a:solidFill>
                  <a:schemeClr val="accent1"/>
                </a:solidFill>
                <a:latin typeface="Arial" charset="0"/>
              </a:defRPr>
            </a:lvl2pPr>
            <a:lvl3pPr algn="l" rtl="0" eaLnBrk="0" fontAlgn="base" hangingPunct="0">
              <a:lnSpc>
                <a:spcPct val="90000"/>
              </a:lnSpc>
              <a:spcBef>
                <a:spcPct val="0"/>
              </a:spcBef>
              <a:spcAft>
                <a:spcPct val="0"/>
              </a:spcAft>
              <a:defRPr sz="2500">
                <a:solidFill>
                  <a:schemeClr val="accent1"/>
                </a:solidFill>
                <a:latin typeface="Arial" charset="0"/>
              </a:defRPr>
            </a:lvl3pPr>
            <a:lvl4pPr algn="l" rtl="0" eaLnBrk="0" fontAlgn="base" hangingPunct="0">
              <a:lnSpc>
                <a:spcPct val="90000"/>
              </a:lnSpc>
              <a:spcBef>
                <a:spcPct val="0"/>
              </a:spcBef>
              <a:spcAft>
                <a:spcPct val="0"/>
              </a:spcAft>
              <a:defRPr sz="2500">
                <a:solidFill>
                  <a:schemeClr val="accent1"/>
                </a:solidFill>
                <a:latin typeface="Arial" charset="0"/>
              </a:defRPr>
            </a:lvl4pPr>
            <a:lvl5pPr algn="l" rtl="0" eaLnBrk="0" fontAlgn="base" hangingPunct="0">
              <a:lnSpc>
                <a:spcPct val="90000"/>
              </a:lnSpc>
              <a:spcBef>
                <a:spcPct val="0"/>
              </a:spcBef>
              <a:spcAft>
                <a:spcPct val="0"/>
              </a:spcAft>
              <a:defRPr sz="2500">
                <a:solidFill>
                  <a:schemeClr val="accent1"/>
                </a:solidFill>
                <a:latin typeface="Arial" charset="0"/>
              </a:defRPr>
            </a:lvl5pPr>
            <a:lvl6pPr marL="457119" algn="ctr" rtl="0" fontAlgn="base">
              <a:spcBef>
                <a:spcPct val="0"/>
              </a:spcBef>
              <a:spcAft>
                <a:spcPct val="0"/>
              </a:spcAft>
              <a:defRPr sz="4400">
                <a:solidFill>
                  <a:schemeClr val="tx2"/>
                </a:solidFill>
                <a:latin typeface="Arial" charset="0"/>
              </a:defRPr>
            </a:lvl6pPr>
            <a:lvl7pPr marL="914239" algn="ctr" rtl="0" fontAlgn="base">
              <a:spcBef>
                <a:spcPct val="0"/>
              </a:spcBef>
              <a:spcAft>
                <a:spcPct val="0"/>
              </a:spcAft>
              <a:defRPr sz="4400">
                <a:solidFill>
                  <a:schemeClr val="tx2"/>
                </a:solidFill>
                <a:latin typeface="Arial" charset="0"/>
              </a:defRPr>
            </a:lvl7pPr>
            <a:lvl8pPr marL="1371358" algn="ctr" rtl="0" fontAlgn="base">
              <a:spcBef>
                <a:spcPct val="0"/>
              </a:spcBef>
              <a:spcAft>
                <a:spcPct val="0"/>
              </a:spcAft>
              <a:defRPr sz="4400">
                <a:solidFill>
                  <a:schemeClr val="tx2"/>
                </a:solidFill>
                <a:latin typeface="Arial" charset="0"/>
              </a:defRPr>
            </a:lvl8pPr>
            <a:lvl9pPr marL="1828477" algn="ctr" rtl="0" fontAlgn="base">
              <a:spcBef>
                <a:spcPct val="0"/>
              </a:spcBef>
              <a:spcAft>
                <a:spcPct val="0"/>
              </a:spcAft>
              <a:defRPr sz="4400">
                <a:solidFill>
                  <a:schemeClr val="tx2"/>
                </a:solidFill>
                <a:latin typeface="Arial" charset="0"/>
              </a:defRPr>
            </a:lvl9pPr>
          </a:lstStyle>
          <a:p>
            <a:r>
              <a:rPr lang="en-GB" sz="2585" b="1" dirty="0">
                <a:solidFill>
                  <a:srgbClr val="FFFFFF"/>
                </a:solidFill>
                <a:latin typeface="Arial" charset="0"/>
                <a:ea typeface="Arial" charset="0"/>
                <a:cs typeface="Arial" charset="0"/>
              </a:rPr>
              <a:t>South East London </a:t>
            </a:r>
          </a:p>
          <a:p>
            <a:r>
              <a:rPr lang="en-GB" sz="2585" b="1" dirty="0">
                <a:solidFill>
                  <a:srgbClr val="FFFFFF"/>
                </a:solidFill>
                <a:latin typeface="Arial" charset="0"/>
                <a:ea typeface="Arial" charset="0"/>
                <a:cs typeface="Arial" charset="0"/>
              </a:rPr>
              <a:t>Medicines Optimisation in CVD</a:t>
            </a:r>
            <a:endParaRPr lang="en-GB" sz="3000" b="1" baseline="30000" dirty="0">
              <a:solidFill>
                <a:srgbClr val="FFFFFF"/>
              </a:solidFill>
              <a:latin typeface="Arial" charset="0"/>
              <a:cs typeface="Arial" charset="0"/>
            </a:endParaRPr>
          </a:p>
          <a:p>
            <a:endParaRPr lang="en-GB" sz="3000" b="1" baseline="30000" dirty="0">
              <a:solidFill>
                <a:srgbClr val="FFFFFF"/>
              </a:solidFill>
              <a:latin typeface="Arial" charset="0"/>
              <a:cs typeface="Arial" charset="0"/>
            </a:endParaRPr>
          </a:p>
          <a:p>
            <a:endParaRPr lang="en-GB" sz="3000" b="1" baseline="30000" dirty="0">
              <a:solidFill>
                <a:srgbClr val="FFFFFF"/>
              </a:solidFill>
              <a:latin typeface="Arial" charset="0"/>
              <a:cs typeface="Arial" charset="0"/>
            </a:endParaRPr>
          </a:p>
          <a:p>
            <a:r>
              <a:rPr lang="en-GB" sz="3000" b="1" baseline="30000" dirty="0">
                <a:solidFill>
                  <a:srgbClr val="FFFFFF"/>
                </a:solidFill>
                <a:latin typeface="Arial" charset="0"/>
                <a:cs typeface="Arial" charset="0"/>
              </a:rPr>
              <a:t>Rachel </a:t>
            </a:r>
            <a:r>
              <a:rPr lang="en-GB" sz="3000" b="1" baseline="30000" dirty="0" err="1">
                <a:solidFill>
                  <a:srgbClr val="FFFFFF"/>
                </a:solidFill>
                <a:latin typeface="Arial" charset="0"/>
                <a:cs typeface="Arial" charset="0"/>
              </a:rPr>
              <a:t>Howatson</a:t>
            </a:r>
            <a:r>
              <a:rPr lang="en-GB" sz="3000" b="1" baseline="30000" dirty="0">
                <a:solidFill>
                  <a:srgbClr val="FFFFFF"/>
                </a:solidFill>
                <a:latin typeface="Arial" charset="0"/>
                <a:cs typeface="Arial" charset="0"/>
              </a:rPr>
              <a:t>, Senior Cardiovascular Pharmacist </a:t>
            </a:r>
          </a:p>
          <a:p>
            <a:r>
              <a:rPr lang="en-GB" sz="3000" b="1" baseline="30000" dirty="0">
                <a:solidFill>
                  <a:srgbClr val="FFFFFF"/>
                </a:solidFill>
                <a:latin typeface="Arial" charset="0"/>
                <a:cs typeface="Arial" charset="0"/>
              </a:rPr>
              <a:t>Helen Williams, Consultant Pharmacist for CVD</a:t>
            </a:r>
          </a:p>
          <a:p>
            <a:endParaRPr lang="en-GB" sz="3000" b="1" baseline="30000" dirty="0">
              <a:solidFill>
                <a:srgbClr val="FFFFFF"/>
              </a:solidFill>
              <a:latin typeface="Arial" charset="0"/>
              <a:cs typeface="Arial" charset="0"/>
            </a:endParaRPr>
          </a:p>
          <a:p>
            <a:r>
              <a:rPr lang="en-GB" sz="3000" b="1" baseline="30000" dirty="0">
                <a:solidFill>
                  <a:srgbClr val="FFFFFF"/>
                </a:solidFill>
                <a:latin typeface="Arial" charset="0"/>
                <a:cs typeface="Arial" charset="0"/>
              </a:rPr>
              <a:t>14th Sept 2021</a:t>
            </a:r>
          </a:p>
        </p:txBody>
      </p:sp>
      <p:pic>
        <p:nvPicPr>
          <p:cNvPr id="5" name="Picture 2" descr="Q:\CCG Comms and Engagement\Branding\SEL CCG brand\Office Use\NHS SEL_CCG_RGB_Right Align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11834" y="396493"/>
            <a:ext cx="1997923" cy="7700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08075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1992313" y="404813"/>
            <a:ext cx="8229600" cy="1143000"/>
          </a:xfrm>
        </p:spPr>
        <p:txBody>
          <a:bodyPr/>
          <a:lstStyle/>
          <a:p>
            <a:r>
              <a:rPr lang="en-GB" altLang="en-US" dirty="0">
                <a:solidFill>
                  <a:schemeClr val="accent1"/>
                </a:solidFill>
              </a:rPr>
              <a:t>Limitations to </a:t>
            </a:r>
            <a:r>
              <a:rPr lang="en-GB" altLang="en-US" dirty="0" err="1">
                <a:solidFill>
                  <a:schemeClr val="accent1"/>
                </a:solidFill>
              </a:rPr>
              <a:t>uptitration</a:t>
            </a:r>
            <a:r>
              <a:rPr lang="en-GB" altLang="en-US" dirty="0">
                <a:solidFill>
                  <a:schemeClr val="accent1"/>
                </a:solidFill>
              </a:rPr>
              <a:t>:</a:t>
            </a:r>
            <a:endParaRPr lang="en-US" altLang="en-US" dirty="0">
              <a:solidFill>
                <a:schemeClr val="accent1"/>
              </a:solidFill>
            </a:endParaRPr>
          </a:p>
        </p:txBody>
      </p:sp>
      <p:sp>
        <p:nvSpPr>
          <p:cNvPr id="55299" name="Rectangle 5"/>
          <p:cNvSpPr>
            <a:spLocks noGrp="1" noChangeArrowheads="1"/>
          </p:cNvSpPr>
          <p:nvPr>
            <p:ph sz="half" idx="1"/>
          </p:nvPr>
        </p:nvSpPr>
        <p:spPr>
          <a:xfrm>
            <a:off x="6545697" y="2019300"/>
            <a:ext cx="4896380" cy="4677405"/>
          </a:xfrm>
        </p:spPr>
        <p:txBody>
          <a:bodyPr>
            <a:normAutofit/>
          </a:bodyPr>
          <a:lstStyle/>
          <a:p>
            <a:pPr>
              <a:lnSpc>
                <a:spcPct val="90000"/>
              </a:lnSpc>
              <a:buFont typeface="Wingdings" panose="05000000000000000000" pitchFamily="2" charset="2"/>
              <a:buNone/>
            </a:pPr>
            <a:r>
              <a:rPr lang="en-GB" altLang="en-US" sz="3200" dirty="0">
                <a:solidFill>
                  <a:schemeClr val="accent1"/>
                </a:solidFill>
              </a:rPr>
              <a:t>Beta-blockers</a:t>
            </a:r>
          </a:p>
          <a:p>
            <a:pPr>
              <a:lnSpc>
                <a:spcPct val="90000"/>
              </a:lnSpc>
            </a:pPr>
            <a:r>
              <a:rPr lang="en-GB" altLang="en-US" sz="2800" dirty="0"/>
              <a:t>Symptomatic hypotension</a:t>
            </a:r>
          </a:p>
          <a:p>
            <a:pPr>
              <a:lnSpc>
                <a:spcPct val="90000"/>
              </a:lnSpc>
            </a:pPr>
            <a:r>
              <a:rPr lang="en-GB" altLang="en-US" sz="2800" dirty="0"/>
              <a:t>Bradycardia</a:t>
            </a:r>
          </a:p>
          <a:p>
            <a:pPr>
              <a:lnSpc>
                <a:spcPct val="90000"/>
              </a:lnSpc>
            </a:pPr>
            <a:r>
              <a:rPr lang="en-GB" altLang="en-US" sz="2800" dirty="0"/>
              <a:t>Evidence of reversible airways disease</a:t>
            </a:r>
          </a:p>
          <a:p>
            <a:pPr>
              <a:lnSpc>
                <a:spcPct val="90000"/>
              </a:lnSpc>
            </a:pPr>
            <a:r>
              <a:rPr lang="en-GB" altLang="en-US" sz="2800" dirty="0"/>
              <a:t>Tiredness / fatigue</a:t>
            </a:r>
          </a:p>
          <a:p>
            <a:pPr>
              <a:lnSpc>
                <a:spcPct val="90000"/>
              </a:lnSpc>
            </a:pPr>
            <a:r>
              <a:rPr lang="en-GB" altLang="en-US" sz="2800" dirty="0"/>
              <a:t>Weight gain due to increased congestion</a:t>
            </a:r>
          </a:p>
          <a:p>
            <a:pPr>
              <a:lnSpc>
                <a:spcPct val="90000"/>
              </a:lnSpc>
            </a:pPr>
            <a:r>
              <a:rPr lang="en-GB" altLang="en-US" sz="2800" dirty="0"/>
              <a:t>Erectile dysfunction</a:t>
            </a:r>
          </a:p>
          <a:p>
            <a:pPr>
              <a:lnSpc>
                <a:spcPct val="90000"/>
              </a:lnSpc>
              <a:buFont typeface="Wingdings" panose="05000000000000000000" pitchFamily="2" charset="2"/>
              <a:buNone/>
            </a:pPr>
            <a:endParaRPr lang="en-US" altLang="en-US" dirty="0">
              <a:solidFill>
                <a:schemeClr val="tx2"/>
              </a:solidFill>
            </a:endParaRPr>
          </a:p>
        </p:txBody>
      </p:sp>
      <p:sp>
        <p:nvSpPr>
          <p:cNvPr id="55300" name="Rectangle 6"/>
          <p:cNvSpPr>
            <a:spLocks noGrp="1" noChangeArrowheads="1"/>
          </p:cNvSpPr>
          <p:nvPr>
            <p:ph sz="half" idx="2"/>
          </p:nvPr>
        </p:nvSpPr>
        <p:spPr>
          <a:xfrm>
            <a:off x="1044508" y="2019300"/>
            <a:ext cx="4715934" cy="4677405"/>
          </a:xfrm>
        </p:spPr>
        <p:txBody>
          <a:bodyPr>
            <a:normAutofit/>
          </a:bodyPr>
          <a:lstStyle/>
          <a:p>
            <a:pPr>
              <a:lnSpc>
                <a:spcPct val="90000"/>
              </a:lnSpc>
              <a:buFont typeface="Wingdings" panose="05000000000000000000" pitchFamily="2" charset="2"/>
              <a:buNone/>
            </a:pPr>
            <a:r>
              <a:rPr lang="en-GB" altLang="en-US" sz="3200" dirty="0">
                <a:solidFill>
                  <a:schemeClr val="accent1"/>
                </a:solidFill>
              </a:rPr>
              <a:t>ACE Inhibitors</a:t>
            </a:r>
          </a:p>
          <a:p>
            <a:pPr>
              <a:lnSpc>
                <a:spcPct val="90000"/>
              </a:lnSpc>
            </a:pPr>
            <a:r>
              <a:rPr lang="en-GB" altLang="en-US" sz="2800" dirty="0"/>
              <a:t>Symptomatic hypotension</a:t>
            </a:r>
          </a:p>
          <a:p>
            <a:pPr>
              <a:lnSpc>
                <a:spcPct val="90000"/>
              </a:lnSpc>
            </a:pPr>
            <a:r>
              <a:rPr lang="en-GB" altLang="en-US" sz="2800" dirty="0"/>
              <a:t>Worsening renal function (increasing creatinine or potassium)</a:t>
            </a:r>
          </a:p>
          <a:p>
            <a:pPr>
              <a:lnSpc>
                <a:spcPct val="90000"/>
              </a:lnSpc>
            </a:pPr>
            <a:r>
              <a:rPr lang="en-GB" altLang="en-US" sz="2800" dirty="0"/>
              <a:t>Dizziness</a:t>
            </a:r>
          </a:p>
          <a:p>
            <a:pPr>
              <a:lnSpc>
                <a:spcPct val="90000"/>
              </a:lnSpc>
            </a:pPr>
            <a:r>
              <a:rPr lang="en-GB" altLang="en-US" sz="2800" dirty="0"/>
              <a:t>Persistent, intolerable dry cough that interferes with sleep </a:t>
            </a:r>
            <a:endParaRPr lang="en-GB" altLang="en-US" sz="2800" u="sng" dirty="0"/>
          </a:p>
        </p:txBody>
      </p:sp>
      <p:pic>
        <p:nvPicPr>
          <p:cNvPr id="2" name="Picture 1">
            <a:extLst>
              <a:ext uri="{FF2B5EF4-FFF2-40B4-BE49-F238E27FC236}">
                <a16:creationId xmlns:a16="http://schemas.microsoft.com/office/drawing/2014/main" id="{5D5B5B9C-2E00-4890-9B5C-0D54DC25FC91}"/>
              </a:ext>
            </a:extLst>
          </p:cNvPr>
          <p:cNvPicPr>
            <a:picLocks noChangeAspect="1"/>
          </p:cNvPicPr>
          <p:nvPr/>
        </p:nvPicPr>
        <p:blipFill>
          <a:blip r:embed="rId2"/>
          <a:stretch>
            <a:fillRect/>
          </a:stretch>
        </p:blipFill>
        <p:spPr>
          <a:xfrm>
            <a:off x="10199687" y="161295"/>
            <a:ext cx="1702129" cy="835224"/>
          </a:xfrm>
          <a:prstGeom prst="rect">
            <a:avLst/>
          </a:prstGeom>
        </p:spPr>
      </p:pic>
    </p:spTree>
    <p:extLst>
      <p:ext uri="{BB962C8B-B14F-4D97-AF65-F5344CB8AC3E}">
        <p14:creationId xmlns:p14="http://schemas.microsoft.com/office/powerpoint/2010/main" val="215861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B714-5873-41D3-953E-59975393B24C}"/>
              </a:ext>
            </a:extLst>
          </p:cNvPr>
          <p:cNvSpPr>
            <a:spLocks noGrp="1"/>
          </p:cNvSpPr>
          <p:nvPr>
            <p:ph type="title"/>
          </p:nvPr>
        </p:nvSpPr>
        <p:spPr/>
        <p:txBody>
          <a:bodyPr/>
          <a:lstStyle/>
          <a:p>
            <a:r>
              <a:rPr lang="en-GB" dirty="0">
                <a:solidFill>
                  <a:schemeClr val="accent1"/>
                </a:solidFill>
              </a:rPr>
              <a:t>ACEI / ARB – renal monitoring </a:t>
            </a:r>
          </a:p>
        </p:txBody>
      </p:sp>
      <p:pic>
        <p:nvPicPr>
          <p:cNvPr id="7" name="Picture 6">
            <a:extLst>
              <a:ext uri="{FF2B5EF4-FFF2-40B4-BE49-F238E27FC236}">
                <a16:creationId xmlns:a16="http://schemas.microsoft.com/office/drawing/2014/main" id="{5DDB0CE7-A5E3-4E9A-AD55-C9236C5F2D64}"/>
              </a:ext>
            </a:extLst>
          </p:cNvPr>
          <p:cNvPicPr>
            <a:picLocks noChangeAspect="1"/>
          </p:cNvPicPr>
          <p:nvPr/>
        </p:nvPicPr>
        <p:blipFill>
          <a:blip r:embed="rId3"/>
          <a:stretch>
            <a:fillRect/>
          </a:stretch>
        </p:blipFill>
        <p:spPr>
          <a:xfrm>
            <a:off x="269790" y="1949578"/>
            <a:ext cx="11219936" cy="2958844"/>
          </a:xfrm>
          <a:prstGeom prst="rect">
            <a:avLst/>
          </a:prstGeom>
        </p:spPr>
      </p:pic>
      <p:sp>
        <p:nvSpPr>
          <p:cNvPr id="9" name="TextBox 8">
            <a:extLst>
              <a:ext uri="{FF2B5EF4-FFF2-40B4-BE49-F238E27FC236}">
                <a16:creationId xmlns:a16="http://schemas.microsoft.com/office/drawing/2014/main" id="{97860535-605E-45F0-A825-8D777F2065AD}"/>
              </a:ext>
            </a:extLst>
          </p:cNvPr>
          <p:cNvSpPr txBox="1"/>
          <p:nvPr/>
        </p:nvSpPr>
        <p:spPr>
          <a:xfrm>
            <a:off x="417341" y="5800925"/>
            <a:ext cx="11072385" cy="646331"/>
          </a:xfrm>
          <a:prstGeom prst="rect">
            <a:avLst/>
          </a:prstGeom>
          <a:noFill/>
        </p:spPr>
        <p:txBody>
          <a:bodyPr wrap="square">
            <a:spAutoFit/>
          </a:bodyPr>
          <a:lstStyle/>
          <a:p>
            <a:r>
              <a:rPr lang="en-GB" dirty="0"/>
              <a:t>ESC HF guidance 2016: Web Addenda Supplementary data   </a:t>
            </a:r>
            <a:r>
              <a:rPr lang="en-GB" dirty="0">
                <a:hlinkClick r:id="rId4"/>
              </a:rPr>
              <a:t>https://academic.oup.com/eurheartj/article/37/27/2129/1748921#109987318</a:t>
            </a:r>
            <a:r>
              <a:rPr lang="en-GB" dirty="0"/>
              <a:t>   </a:t>
            </a:r>
          </a:p>
        </p:txBody>
      </p:sp>
      <p:pic>
        <p:nvPicPr>
          <p:cNvPr id="3" name="Picture 2">
            <a:extLst>
              <a:ext uri="{FF2B5EF4-FFF2-40B4-BE49-F238E27FC236}">
                <a16:creationId xmlns:a16="http://schemas.microsoft.com/office/drawing/2014/main" id="{2A316239-9589-42DA-8ADC-DEBC18A7BC76}"/>
              </a:ext>
            </a:extLst>
          </p:cNvPr>
          <p:cNvPicPr>
            <a:picLocks noChangeAspect="1"/>
          </p:cNvPicPr>
          <p:nvPr/>
        </p:nvPicPr>
        <p:blipFill>
          <a:blip r:embed="rId5"/>
          <a:stretch>
            <a:fillRect/>
          </a:stretch>
        </p:blipFill>
        <p:spPr>
          <a:xfrm>
            <a:off x="10278929" y="106235"/>
            <a:ext cx="1700931" cy="835224"/>
          </a:xfrm>
          <a:prstGeom prst="rect">
            <a:avLst/>
          </a:prstGeom>
        </p:spPr>
      </p:pic>
    </p:spTree>
    <p:extLst>
      <p:ext uri="{BB962C8B-B14F-4D97-AF65-F5344CB8AC3E}">
        <p14:creationId xmlns:p14="http://schemas.microsoft.com/office/powerpoint/2010/main" val="389238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963738" y="227014"/>
            <a:ext cx="8020050" cy="604837"/>
          </a:xfrm>
        </p:spPr>
        <p:txBody>
          <a:bodyPr>
            <a:normAutofit fontScale="90000"/>
          </a:bodyPr>
          <a:lstStyle/>
          <a:p>
            <a:pPr algn="l"/>
            <a:r>
              <a:rPr lang="en-US" altLang="en-US" sz="2800" b="1" i="1">
                <a:latin typeface="Arial" panose="020B0604020202020204" pitchFamily="34" charset="0"/>
                <a:ea typeface="ＭＳ Ｐゴシック" panose="020B0600070205080204" pitchFamily="34" charset="-128"/>
              </a:rPr>
              <a:t>Incremental Benefits with HF Therapies</a:t>
            </a:r>
            <a:br>
              <a:rPr lang="en-US" altLang="en-US" b="1" i="1">
                <a:latin typeface="Arial" panose="020B0604020202020204" pitchFamily="34" charset="0"/>
                <a:ea typeface="ＭＳ Ｐゴシック" panose="020B0600070205080204" pitchFamily="34" charset="-128"/>
              </a:rPr>
            </a:br>
            <a:r>
              <a:rPr lang="en-US" altLang="en-US" sz="2000" b="1" i="1">
                <a:latin typeface="Arial" panose="020B0604020202020204" pitchFamily="34" charset="0"/>
                <a:ea typeface="ＭＳ Ｐゴシック" panose="020B0600070205080204" pitchFamily="34" charset="-128"/>
              </a:rPr>
              <a:t>(Cumulative % Reduction in Odds of Death at 24 Months)</a:t>
            </a:r>
          </a:p>
        </p:txBody>
      </p:sp>
      <p:graphicFrame>
        <p:nvGraphicFramePr>
          <p:cNvPr id="20483" name="Chart 3"/>
          <p:cNvGraphicFramePr>
            <a:graphicFrameLocks/>
          </p:cNvGraphicFramePr>
          <p:nvPr/>
        </p:nvGraphicFramePr>
        <p:xfrm>
          <a:off x="2287589" y="1223963"/>
          <a:ext cx="7342187" cy="4805362"/>
        </p:xfrm>
        <a:graphic>
          <a:graphicData uri="http://schemas.openxmlformats.org/presentationml/2006/ole">
            <mc:AlternateContent xmlns:mc="http://schemas.openxmlformats.org/markup-compatibility/2006">
              <mc:Choice xmlns:v="urn:schemas-microsoft-com:vml" Requires="v">
                <p:oleObj r:id="rId2" imgW="7340220" imgH="4804064" progId="Excel.Chart.8">
                  <p:embed/>
                </p:oleObj>
              </mc:Choice>
              <mc:Fallback>
                <p:oleObj r:id="rId2" imgW="7340220" imgH="4804064" progId="Excel.Chart.8">
                  <p:embed/>
                  <p:pic>
                    <p:nvPicPr>
                      <p:cNvPr id="20483" name="Char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89" y="1223963"/>
                        <a:ext cx="7342187"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4" name="TextBox 2"/>
          <p:cNvSpPr txBox="1">
            <a:spLocks noChangeArrowheads="1"/>
          </p:cNvSpPr>
          <p:nvPr/>
        </p:nvSpPr>
        <p:spPr bwMode="auto">
          <a:xfrm>
            <a:off x="3348039" y="3744914"/>
            <a:ext cx="884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ea typeface="ＭＳ Ｐゴシック" panose="020B0600070205080204" pitchFamily="34" charset="-128"/>
              </a:defRPr>
            </a:lvl1pPr>
            <a:lvl2pPr marL="742950" indent="-285750">
              <a:defRPr sz="2800" u="sng">
                <a:solidFill>
                  <a:schemeClr val="tx1"/>
                </a:solidFill>
                <a:latin typeface="Arial" panose="020B0604020202020204" pitchFamily="34" charset="0"/>
                <a:ea typeface="ＭＳ Ｐゴシック" panose="020B0600070205080204" pitchFamily="34" charset="-128"/>
              </a:defRPr>
            </a:lvl2pPr>
            <a:lvl3pPr marL="1143000" indent="-228600">
              <a:defRPr sz="2800" u="sng">
                <a:solidFill>
                  <a:schemeClr val="tx1"/>
                </a:solidFill>
                <a:latin typeface="Arial" panose="020B0604020202020204" pitchFamily="34" charset="0"/>
                <a:ea typeface="ＭＳ Ｐゴシック" panose="020B0600070205080204" pitchFamily="34" charset="-128"/>
              </a:defRPr>
            </a:lvl3pPr>
            <a:lvl4pPr marL="1600200" indent="-228600">
              <a:defRPr sz="2800" u="sng">
                <a:solidFill>
                  <a:schemeClr val="tx1"/>
                </a:solidFill>
                <a:latin typeface="Arial" panose="020B0604020202020204" pitchFamily="34" charset="0"/>
                <a:ea typeface="ＭＳ Ｐゴシック" panose="020B0600070205080204" pitchFamily="34" charset="-128"/>
              </a:defRPr>
            </a:lvl4pPr>
            <a:lvl5pPr marL="2057400" indent="-228600">
              <a:defRPr sz="28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-28% to -49%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P&lt;0.0001</a:t>
            </a:r>
          </a:p>
        </p:txBody>
      </p:sp>
      <p:sp>
        <p:nvSpPr>
          <p:cNvPr id="20485" name="TextBox 6"/>
          <p:cNvSpPr txBox="1">
            <a:spLocks noChangeArrowheads="1"/>
          </p:cNvSpPr>
          <p:nvPr/>
        </p:nvSpPr>
        <p:spPr bwMode="auto">
          <a:xfrm>
            <a:off x="4232275" y="4678364"/>
            <a:ext cx="884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ea typeface="ＭＳ Ｐゴシック" panose="020B0600070205080204" pitchFamily="34" charset="-128"/>
              </a:defRPr>
            </a:lvl1pPr>
            <a:lvl2pPr marL="742950" indent="-285750">
              <a:defRPr sz="2800" u="sng">
                <a:solidFill>
                  <a:schemeClr val="tx1"/>
                </a:solidFill>
                <a:latin typeface="Arial" panose="020B0604020202020204" pitchFamily="34" charset="0"/>
                <a:ea typeface="ＭＳ Ｐゴシック" panose="020B0600070205080204" pitchFamily="34" charset="-128"/>
              </a:defRPr>
            </a:lvl2pPr>
            <a:lvl3pPr marL="1143000" indent="-228600">
              <a:defRPr sz="2800" u="sng">
                <a:solidFill>
                  <a:schemeClr val="tx1"/>
                </a:solidFill>
                <a:latin typeface="Arial" panose="020B0604020202020204" pitchFamily="34" charset="0"/>
                <a:ea typeface="ＭＳ Ｐゴシック" panose="020B0600070205080204" pitchFamily="34" charset="-128"/>
              </a:defRPr>
            </a:lvl3pPr>
            <a:lvl4pPr marL="1600200" indent="-228600">
              <a:defRPr sz="2800" u="sng">
                <a:solidFill>
                  <a:schemeClr val="tx1"/>
                </a:solidFill>
                <a:latin typeface="Arial" panose="020B0604020202020204" pitchFamily="34" charset="0"/>
                <a:ea typeface="ＭＳ Ｐゴシック" panose="020B0600070205080204" pitchFamily="34" charset="-128"/>
              </a:defRPr>
            </a:lvl4pPr>
            <a:lvl5pPr marL="2057400" indent="-228600">
              <a:defRPr sz="28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-54% to -71%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P&lt;0.0001</a:t>
            </a:r>
          </a:p>
        </p:txBody>
      </p:sp>
      <p:sp>
        <p:nvSpPr>
          <p:cNvPr id="20486" name="TextBox 7"/>
          <p:cNvSpPr txBox="1">
            <a:spLocks noChangeArrowheads="1"/>
          </p:cNvSpPr>
          <p:nvPr/>
        </p:nvSpPr>
        <p:spPr bwMode="auto">
          <a:xfrm>
            <a:off x="5268913" y="5170489"/>
            <a:ext cx="882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ea typeface="ＭＳ Ｐゴシック" panose="020B0600070205080204" pitchFamily="34" charset="-128"/>
              </a:defRPr>
            </a:lvl1pPr>
            <a:lvl2pPr marL="742950" indent="-285750">
              <a:defRPr sz="2800" u="sng">
                <a:solidFill>
                  <a:schemeClr val="tx1"/>
                </a:solidFill>
                <a:latin typeface="Arial" panose="020B0604020202020204" pitchFamily="34" charset="0"/>
                <a:ea typeface="ＭＳ Ｐゴシック" panose="020B0600070205080204" pitchFamily="34" charset="-128"/>
              </a:defRPr>
            </a:lvl2pPr>
            <a:lvl3pPr marL="1143000" indent="-228600">
              <a:defRPr sz="2800" u="sng">
                <a:solidFill>
                  <a:schemeClr val="tx1"/>
                </a:solidFill>
                <a:latin typeface="Arial" panose="020B0604020202020204" pitchFamily="34" charset="0"/>
                <a:ea typeface="ＭＳ Ｐゴシック" panose="020B0600070205080204" pitchFamily="34" charset="-128"/>
              </a:defRPr>
            </a:lvl3pPr>
            <a:lvl4pPr marL="1600200" indent="-228600">
              <a:defRPr sz="2800" u="sng">
                <a:solidFill>
                  <a:schemeClr val="tx1"/>
                </a:solidFill>
                <a:latin typeface="Arial" panose="020B0604020202020204" pitchFamily="34" charset="0"/>
                <a:ea typeface="ＭＳ Ｐゴシック" panose="020B0600070205080204" pitchFamily="34" charset="-128"/>
              </a:defRPr>
            </a:lvl4pPr>
            <a:lvl5pPr marL="2057400" indent="-228600">
              <a:defRPr sz="28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-68% to -81%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P&lt;0.0001</a:t>
            </a:r>
          </a:p>
        </p:txBody>
      </p:sp>
      <p:sp>
        <p:nvSpPr>
          <p:cNvPr id="20487" name="TextBox 8"/>
          <p:cNvSpPr txBox="1">
            <a:spLocks noChangeArrowheads="1"/>
          </p:cNvSpPr>
          <p:nvPr/>
        </p:nvSpPr>
        <p:spPr bwMode="auto">
          <a:xfrm>
            <a:off x="6161089" y="5424489"/>
            <a:ext cx="884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ea typeface="ＭＳ Ｐゴシック" panose="020B0600070205080204" pitchFamily="34" charset="-128"/>
              </a:defRPr>
            </a:lvl1pPr>
            <a:lvl2pPr marL="742950" indent="-285750">
              <a:defRPr sz="2800" u="sng">
                <a:solidFill>
                  <a:schemeClr val="tx1"/>
                </a:solidFill>
                <a:latin typeface="Arial" panose="020B0604020202020204" pitchFamily="34" charset="0"/>
                <a:ea typeface="ＭＳ Ｐゴシック" panose="020B0600070205080204" pitchFamily="34" charset="-128"/>
              </a:defRPr>
            </a:lvl2pPr>
            <a:lvl3pPr marL="1143000" indent="-228600">
              <a:defRPr sz="2800" u="sng">
                <a:solidFill>
                  <a:schemeClr val="tx1"/>
                </a:solidFill>
                <a:latin typeface="Arial" panose="020B0604020202020204" pitchFamily="34" charset="0"/>
                <a:ea typeface="ＭＳ Ｐゴシック" panose="020B0600070205080204" pitchFamily="34" charset="-128"/>
              </a:defRPr>
            </a:lvl3pPr>
            <a:lvl4pPr marL="1600200" indent="-228600">
              <a:defRPr sz="2800" u="sng">
                <a:solidFill>
                  <a:schemeClr val="tx1"/>
                </a:solidFill>
                <a:latin typeface="Arial" panose="020B0604020202020204" pitchFamily="34" charset="0"/>
                <a:ea typeface="ＭＳ Ｐゴシック" panose="020B0600070205080204" pitchFamily="34" charset="-128"/>
              </a:defRPr>
            </a:lvl4pPr>
            <a:lvl5pPr marL="2057400" indent="-228600">
              <a:defRPr sz="28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-75% to -86%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P&lt;0.0001</a:t>
            </a:r>
          </a:p>
        </p:txBody>
      </p:sp>
      <p:sp>
        <p:nvSpPr>
          <p:cNvPr id="20488" name="TextBox 9"/>
          <p:cNvSpPr txBox="1">
            <a:spLocks noChangeArrowheads="1"/>
          </p:cNvSpPr>
          <p:nvPr/>
        </p:nvSpPr>
        <p:spPr bwMode="auto">
          <a:xfrm>
            <a:off x="7185025" y="5438776"/>
            <a:ext cx="884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ea typeface="ＭＳ Ｐゴシック" panose="020B0600070205080204" pitchFamily="34" charset="-128"/>
              </a:defRPr>
            </a:lvl1pPr>
            <a:lvl2pPr marL="742950" indent="-285750">
              <a:defRPr sz="2800" u="sng">
                <a:solidFill>
                  <a:schemeClr val="tx1"/>
                </a:solidFill>
                <a:latin typeface="Arial" panose="020B0604020202020204" pitchFamily="34" charset="0"/>
                <a:ea typeface="ＭＳ Ｐゴシック" panose="020B0600070205080204" pitchFamily="34" charset="-128"/>
              </a:defRPr>
            </a:lvl2pPr>
            <a:lvl3pPr marL="1143000" indent="-228600">
              <a:defRPr sz="2800" u="sng">
                <a:solidFill>
                  <a:schemeClr val="tx1"/>
                </a:solidFill>
                <a:latin typeface="Arial" panose="020B0604020202020204" pitchFamily="34" charset="0"/>
                <a:ea typeface="ＭＳ Ｐゴシック" panose="020B0600070205080204" pitchFamily="34" charset="-128"/>
              </a:defRPr>
            </a:lvl3pPr>
            <a:lvl4pPr marL="1600200" indent="-228600">
              <a:defRPr sz="2800" u="sng">
                <a:solidFill>
                  <a:schemeClr val="tx1"/>
                </a:solidFill>
                <a:latin typeface="Arial" panose="020B0604020202020204" pitchFamily="34" charset="0"/>
                <a:ea typeface="ＭＳ Ｐゴシック" panose="020B0600070205080204" pitchFamily="34" charset="-128"/>
              </a:defRPr>
            </a:lvl4pPr>
            <a:lvl5pPr marL="2057400" indent="-228600">
              <a:defRPr sz="28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-77% to -88%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P&lt;0.0001</a:t>
            </a:r>
          </a:p>
        </p:txBody>
      </p:sp>
      <p:sp>
        <p:nvSpPr>
          <p:cNvPr id="20489" name="TextBox 10"/>
          <p:cNvSpPr txBox="1">
            <a:spLocks noChangeArrowheads="1"/>
          </p:cNvSpPr>
          <p:nvPr/>
        </p:nvSpPr>
        <p:spPr bwMode="auto">
          <a:xfrm>
            <a:off x="8221664" y="5424489"/>
            <a:ext cx="884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u="sng">
                <a:solidFill>
                  <a:schemeClr val="tx1"/>
                </a:solidFill>
                <a:latin typeface="Arial" panose="020B0604020202020204" pitchFamily="34" charset="0"/>
                <a:ea typeface="ＭＳ Ｐゴシック" panose="020B0600070205080204" pitchFamily="34" charset="-128"/>
              </a:defRPr>
            </a:lvl1pPr>
            <a:lvl2pPr marL="742950" indent="-285750">
              <a:defRPr sz="2800" u="sng">
                <a:solidFill>
                  <a:schemeClr val="tx1"/>
                </a:solidFill>
                <a:latin typeface="Arial" panose="020B0604020202020204" pitchFamily="34" charset="0"/>
                <a:ea typeface="ＭＳ Ｐゴシック" panose="020B0600070205080204" pitchFamily="34" charset="-128"/>
              </a:defRPr>
            </a:lvl2pPr>
            <a:lvl3pPr marL="1143000" indent="-228600">
              <a:defRPr sz="2800" u="sng">
                <a:solidFill>
                  <a:schemeClr val="tx1"/>
                </a:solidFill>
                <a:latin typeface="Arial" panose="020B0604020202020204" pitchFamily="34" charset="0"/>
                <a:ea typeface="ＭＳ Ｐゴシック" panose="020B0600070205080204" pitchFamily="34" charset="-128"/>
              </a:defRPr>
            </a:lvl3pPr>
            <a:lvl4pPr marL="1600200" indent="-228600">
              <a:defRPr sz="2800" u="sng">
                <a:solidFill>
                  <a:schemeClr val="tx1"/>
                </a:solidFill>
                <a:latin typeface="Arial" panose="020B0604020202020204" pitchFamily="34" charset="0"/>
                <a:ea typeface="ＭＳ Ｐゴシック" panose="020B0600070205080204" pitchFamily="34" charset="-128"/>
              </a:defRPr>
            </a:lvl4pPr>
            <a:lvl5pPr marL="2057400" indent="-228600">
              <a:defRPr sz="28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-72% to -87%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P&lt;0.0001</a:t>
            </a:r>
          </a:p>
        </p:txBody>
      </p:sp>
      <p:sp>
        <p:nvSpPr>
          <p:cNvPr id="20490" name="TextBox 5"/>
          <p:cNvSpPr txBox="1">
            <a:spLocks noChangeArrowheads="1"/>
          </p:cNvSpPr>
          <p:nvPr/>
        </p:nvSpPr>
        <p:spPr bwMode="auto">
          <a:xfrm>
            <a:off x="1958976" y="6400801"/>
            <a:ext cx="3167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u="sng">
                <a:solidFill>
                  <a:schemeClr val="tx1"/>
                </a:solidFill>
                <a:latin typeface="Arial" panose="020B0604020202020204" pitchFamily="34" charset="0"/>
                <a:ea typeface="ＭＳ Ｐゴシック" panose="020B0600070205080204" pitchFamily="34" charset="-128"/>
              </a:defRPr>
            </a:lvl1pPr>
            <a:lvl2pPr marL="742950" indent="-285750">
              <a:defRPr sz="2800" u="sng">
                <a:solidFill>
                  <a:schemeClr val="tx1"/>
                </a:solidFill>
                <a:latin typeface="Arial" panose="020B0604020202020204" pitchFamily="34" charset="0"/>
                <a:ea typeface="ＭＳ Ｐゴシック" panose="020B0600070205080204" pitchFamily="34" charset="-128"/>
              </a:defRPr>
            </a:lvl2pPr>
            <a:lvl3pPr marL="1143000" indent="-228600">
              <a:defRPr sz="2800" u="sng">
                <a:solidFill>
                  <a:schemeClr val="tx1"/>
                </a:solidFill>
                <a:latin typeface="Arial" panose="020B0604020202020204" pitchFamily="34" charset="0"/>
                <a:ea typeface="ＭＳ Ｐゴシック" panose="020B0600070205080204" pitchFamily="34" charset="-128"/>
              </a:defRPr>
            </a:lvl3pPr>
            <a:lvl4pPr marL="1600200" indent="-228600">
              <a:defRPr sz="2800" u="sng">
                <a:solidFill>
                  <a:schemeClr val="tx1"/>
                </a:solidFill>
                <a:latin typeface="Arial" panose="020B0604020202020204" pitchFamily="34" charset="0"/>
                <a:ea typeface="ＭＳ Ｐゴシック" panose="020B0600070205080204" pitchFamily="34" charset="-128"/>
              </a:defRPr>
            </a:lvl4pPr>
            <a:lvl5pPr marL="2057400" indent="-228600">
              <a:defRPr sz="2800" u="sng">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u="sng">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Fonarow GC, et al. </a:t>
            </a:r>
            <a:r>
              <a:rPr kumimoji="0" lang="en-US" altLang="en-US" sz="1000" b="0" i="1"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J Am Heart Assoc. </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2012;1:16-26.</a:t>
            </a:r>
            <a:endParaRPr kumimoji="0" lang="en-US" altLang="en-US" sz="10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2" name="Picture 1">
            <a:extLst>
              <a:ext uri="{FF2B5EF4-FFF2-40B4-BE49-F238E27FC236}">
                <a16:creationId xmlns:a16="http://schemas.microsoft.com/office/drawing/2014/main" id="{595DFCD5-C590-4984-845C-DA8800D94B70}"/>
              </a:ext>
            </a:extLst>
          </p:cNvPr>
          <p:cNvPicPr>
            <a:picLocks noChangeAspect="1"/>
          </p:cNvPicPr>
          <p:nvPr/>
        </p:nvPicPr>
        <p:blipFill>
          <a:blip r:embed="rId4"/>
          <a:stretch>
            <a:fillRect/>
          </a:stretch>
        </p:blipFill>
        <p:spPr>
          <a:xfrm>
            <a:off x="10412963" y="5972852"/>
            <a:ext cx="1718003" cy="835224"/>
          </a:xfrm>
          <a:prstGeom prst="rect">
            <a:avLst/>
          </a:prstGeom>
        </p:spPr>
      </p:pic>
    </p:spTree>
    <p:extLst>
      <p:ext uri="{BB962C8B-B14F-4D97-AF65-F5344CB8AC3E}">
        <p14:creationId xmlns:p14="http://schemas.microsoft.com/office/powerpoint/2010/main" val="194410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F938-0032-46CD-BCAA-13CDBB9B9F6D}"/>
              </a:ext>
            </a:extLst>
          </p:cNvPr>
          <p:cNvSpPr>
            <a:spLocks noGrp="1"/>
          </p:cNvSpPr>
          <p:nvPr>
            <p:ph type="title"/>
          </p:nvPr>
        </p:nvSpPr>
        <p:spPr/>
        <p:txBody>
          <a:bodyPr/>
          <a:lstStyle/>
          <a:p>
            <a:r>
              <a:rPr lang="en-GB" dirty="0">
                <a:solidFill>
                  <a:schemeClr val="accent1"/>
                </a:solidFill>
              </a:rPr>
              <a:t>Points to consider</a:t>
            </a:r>
          </a:p>
        </p:txBody>
      </p:sp>
      <p:sp>
        <p:nvSpPr>
          <p:cNvPr id="3" name="Content Placeholder 2">
            <a:extLst>
              <a:ext uri="{FF2B5EF4-FFF2-40B4-BE49-F238E27FC236}">
                <a16:creationId xmlns:a16="http://schemas.microsoft.com/office/drawing/2014/main" id="{89CF69CA-5F14-4234-8CAF-12805C172E0A}"/>
              </a:ext>
            </a:extLst>
          </p:cNvPr>
          <p:cNvSpPr>
            <a:spLocks noGrp="1"/>
          </p:cNvSpPr>
          <p:nvPr>
            <p:ph idx="1"/>
          </p:nvPr>
        </p:nvSpPr>
        <p:spPr>
          <a:xfrm>
            <a:off x="970156" y="1437775"/>
            <a:ext cx="10016843" cy="4524875"/>
          </a:xfrm>
        </p:spPr>
        <p:txBody>
          <a:bodyPr>
            <a:noAutofit/>
          </a:bodyPr>
          <a:lstStyle/>
          <a:p>
            <a:r>
              <a:rPr lang="en-GB" sz="3600" dirty="0">
                <a:solidFill>
                  <a:schemeClr val="accent1"/>
                </a:solidFill>
              </a:rPr>
              <a:t>Are medicines and doses suitable?</a:t>
            </a:r>
          </a:p>
          <a:p>
            <a:pPr lvl="1"/>
            <a:r>
              <a:rPr lang="en-GB" sz="3600" dirty="0"/>
              <a:t>consider dose </a:t>
            </a:r>
            <a:r>
              <a:rPr lang="en-GB" sz="3600" dirty="0" err="1"/>
              <a:t>uptitrations</a:t>
            </a:r>
            <a:r>
              <a:rPr lang="en-GB" sz="3600" dirty="0"/>
              <a:t> of </a:t>
            </a:r>
            <a:r>
              <a:rPr lang="en-GB" sz="3600" b="1" dirty="0"/>
              <a:t>prognostic</a:t>
            </a:r>
            <a:r>
              <a:rPr lang="en-GB" sz="3600" dirty="0"/>
              <a:t> HF meds</a:t>
            </a:r>
          </a:p>
          <a:p>
            <a:pPr lvl="1"/>
            <a:r>
              <a:rPr lang="en-GB" sz="3600" dirty="0"/>
              <a:t>consider contra-indications and co-morbidities</a:t>
            </a:r>
          </a:p>
          <a:p>
            <a:r>
              <a:rPr lang="en-GB" sz="3600" dirty="0"/>
              <a:t>What questions would you ask?</a:t>
            </a:r>
          </a:p>
          <a:p>
            <a:r>
              <a:rPr lang="en-GB" sz="3600" dirty="0"/>
              <a:t>What issues need to be addressed?</a:t>
            </a:r>
          </a:p>
          <a:p>
            <a:r>
              <a:rPr lang="en-GB" sz="3600" dirty="0"/>
              <a:t>What are the priorities?</a:t>
            </a:r>
          </a:p>
          <a:p>
            <a:r>
              <a:rPr lang="en-GB" sz="3600" dirty="0"/>
              <a:t>What assessments and investigations are required?</a:t>
            </a:r>
          </a:p>
          <a:p>
            <a:endParaRPr lang="en-GB" sz="2800" dirty="0"/>
          </a:p>
        </p:txBody>
      </p:sp>
      <p:pic>
        <p:nvPicPr>
          <p:cNvPr id="4" name="Picture 3">
            <a:extLst>
              <a:ext uri="{FF2B5EF4-FFF2-40B4-BE49-F238E27FC236}">
                <a16:creationId xmlns:a16="http://schemas.microsoft.com/office/drawing/2014/main" id="{B9747EDF-B998-4D1F-8C20-EC3202AD2C93}"/>
              </a:ext>
            </a:extLst>
          </p:cNvPr>
          <p:cNvPicPr>
            <a:picLocks noChangeAspect="1"/>
          </p:cNvPicPr>
          <p:nvPr/>
        </p:nvPicPr>
        <p:blipFill>
          <a:blip r:embed="rId2"/>
          <a:stretch>
            <a:fillRect/>
          </a:stretch>
        </p:blipFill>
        <p:spPr>
          <a:xfrm>
            <a:off x="10076391" y="91440"/>
            <a:ext cx="1821215" cy="835224"/>
          </a:xfrm>
          <a:prstGeom prst="rect">
            <a:avLst/>
          </a:prstGeom>
        </p:spPr>
      </p:pic>
      <p:pic>
        <p:nvPicPr>
          <p:cNvPr id="5" name="Picture 4">
            <a:extLst>
              <a:ext uri="{FF2B5EF4-FFF2-40B4-BE49-F238E27FC236}">
                <a16:creationId xmlns:a16="http://schemas.microsoft.com/office/drawing/2014/main" id="{FD58F367-5B70-40E8-908F-34DE00C03A13}"/>
              </a:ext>
            </a:extLst>
          </p:cNvPr>
          <p:cNvPicPr>
            <a:picLocks noChangeAspect="1"/>
          </p:cNvPicPr>
          <p:nvPr/>
        </p:nvPicPr>
        <p:blipFill>
          <a:blip r:embed="rId3"/>
          <a:stretch>
            <a:fillRect/>
          </a:stretch>
        </p:blipFill>
        <p:spPr>
          <a:xfrm>
            <a:off x="9191171" y="3154261"/>
            <a:ext cx="3000829" cy="1753300"/>
          </a:xfrm>
          <a:prstGeom prst="rect">
            <a:avLst/>
          </a:prstGeom>
        </p:spPr>
      </p:pic>
    </p:spTree>
    <p:extLst>
      <p:ext uri="{BB962C8B-B14F-4D97-AF65-F5344CB8AC3E}">
        <p14:creationId xmlns:p14="http://schemas.microsoft.com/office/powerpoint/2010/main" val="277591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576A-3E1B-43C5-BDEF-2D394A2E6F2D}"/>
              </a:ext>
            </a:extLst>
          </p:cNvPr>
          <p:cNvSpPr>
            <a:spLocks noGrp="1"/>
          </p:cNvSpPr>
          <p:nvPr>
            <p:ph type="title"/>
          </p:nvPr>
        </p:nvSpPr>
        <p:spPr/>
        <p:txBody>
          <a:bodyPr>
            <a:normAutofit fontScale="90000"/>
          </a:bodyPr>
          <a:lstStyle/>
          <a:p>
            <a:r>
              <a:rPr lang="en-GB" dirty="0">
                <a:solidFill>
                  <a:schemeClr val="accent1"/>
                </a:solidFill>
              </a:rPr>
              <a:t>What are possible further options following optimisation of ACEI and BB?</a:t>
            </a:r>
            <a:br>
              <a:rPr lang="en-GB" b="1" dirty="0">
                <a:solidFill>
                  <a:schemeClr val="accent1"/>
                </a:solidFill>
              </a:rPr>
            </a:br>
            <a:endParaRPr lang="en-GB" dirty="0">
              <a:solidFill>
                <a:schemeClr val="accent1"/>
              </a:solidFill>
            </a:endParaRPr>
          </a:p>
        </p:txBody>
      </p:sp>
      <p:sp>
        <p:nvSpPr>
          <p:cNvPr id="3" name="Content Placeholder 2">
            <a:extLst>
              <a:ext uri="{FF2B5EF4-FFF2-40B4-BE49-F238E27FC236}">
                <a16:creationId xmlns:a16="http://schemas.microsoft.com/office/drawing/2014/main" id="{A560CC0B-8474-45D0-B97B-0DA4AB58B592}"/>
              </a:ext>
            </a:extLst>
          </p:cNvPr>
          <p:cNvSpPr>
            <a:spLocks noGrp="1"/>
          </p:cNvSpPr>
          <p:nvPr>
            <p:ph idx="1"/>
          </p:nvPr>
        </p:nvSpPr>
        <p:spPr/>
        <p:txBody>
          <a:bodyPr/>
          <a:lstStyle/>
          <a:p>
            <a:pPr marL="0" indent="0">
              <a:buNone/>
            </a:pPr>
            <a:r>
              <a:rPr lang="en-GB" sz="2800" dirty="0"/>
              <a:t>Add in spironolactone</a:t>
            </a:r>
            <a:br>
              <a:rPr lang="en-GB" sz="2800" dirty="0"/>
            </a:br>
            <a:r>
              <a:rPr lang="en-GB" sz="2800" dirty="0"/>
              <a:t>Add in dapagliflozin</a:t>
            </a:r>
          </a:p>
          <a:p>
            <a:pPr marL="0" indent="0">
              <a:buNone/>
            </a:pPr>
            <a:r>
              <a:rPr lang="en-GB" dirty="0"/>
              <a:t>Both of above</a:t>
            </a:r>
            <a:br>
              <a:rPr lang="en-GB" sz="2800" dirty="0"/>
            </a:br>
            <a:r>
              <a:rPr lang="en-GB" sz="2800" dirty="0"/>
              <a:t>Change ACEI to sacubitril/valsartan</a:t>
            </a:r>
            <a:endParaRPr lang="en-GB" dirty="0"/>
          </a:p>
          <a:p>
            <a:pPr marL="0" indent="0">
              <a:buNone/>
            </a:pPr>
            <a:r>
              <a:rPr lang="en-GB" dirty="0"/>
              <a:t>No action required</a:t>
            </a:r>
          </a:p>
        </p:txBody>
      </p:sp>
      <p:pic>
        <p:nvPicPr>
          <p:cNvPr id="4" name="Picture 3">
            <a:extLst>
              <a:ext uri="{FF2B5EF4-FFF2-40B4-BE49-F238E27FC236}">
                <a16:creationId xmlns:a16="http://schemas.microsoft.com/office/drawing/2014/main" id="{6E2A6F9C-9659-4300-A649-E3966842C295}"/>
              </a:ext>
            </a:extLst>
          </p:cNvPr>
          <p:cNvPicPr>
            <a:picLocks noChangeAspect="1"/>
          </p:cNvPicPr>
          <p:nvPr/>
        </p:nvPicPr>
        <p:blipFill>
          <a:blip r:embed="rId2"/>
          <a:stretch>
            <a:fillRect/>
          </a:stretch>
        </p:blipFill>
        <p:spPr>
          <a:xfrm>
            <a:off x="10310327" y="922933"/>
            <a:ext cx="1690693" cy="835224"/>
          </a:xfrm>
          <a:prstGeom prst="rect">
            <a:avLst/>
          </a:prstGeom>
        </p:spPr>
      </p:pic>
    </p:spTree>
    <p:extLst>
      <p:ext uri="{BB962C8B-B14F-4D97-AF65-F5344CB8AC3E}">
        <p14:creationId xmlns:p14="http://schemas.microsoft.com/office/powerpoint/2010/main" val="364684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2">
            <a:extLst>
              <a:ext uri="{FF2B5EF4-FFF2-40B4-BE49-F238E27FC236}">
                <a16:creationId xmlns:a16="http://schemas.microsoft.com/office/drawing/2014/main" id="{6C5FB28C-2A80-4AC4-931A-6F7EB2F7EEE5}"/>
              </a:ext>
            </a:extLst>
          </p:cNvPr>
          <p:cNvSpPr>
            <a:spLocks noGrp="1" noChangeArrowheads="1"/>
          </p:cNvSpPr>
          <p:nvPr>
            <p:ph type="title"/>
          </p:nvPr>
        </p:nvSpPr>
        <p:spPr>
          <a:xfrm>
            <a:off x="646771" y="609600"/>
            <a:ext cx="10363200" cy="1143000"/>
          </a:xfrm>
        </p:spPr>
        <p:txBody>
          <a:bodyPr>
            <a:normAutofit fontScale="90000"/>
          </a:bodyPr>
          <a:lstStyle/>
          <a:p>
            <a:pPr eaLnBrk="1" hangingPunct="1"/>
            <a:r>
              <a:rPr lang="en-GB" altLang="en-US" dirty="0">
                <a:solidFill>
                  <a:schemeClr val="accent1"/>
                </a:solidFill>
              </a:rPr>
              <a:t>Spironolactone</a:t>
            </a:r>
            <a:br>
              <a:rPr lang="en-GB" altLang="en-US" dirty="0">
                <a:solidFill>
                  <a:schemeClr val="accent1"/>
                </a:solidFill>
              </a:rPr>
            </a:br>
            <a:r>
              <a:rPr lang="en-GB" altLang="en-US" dirty="0">
                <a:solidFill>
                  <a:schemeClr val="accent1"/>
                </a:solidFill>
              </a:rPr>
              <a:t>RALES study</a:t>
            </a:r>
            <a:r>
              <a:rPr lang="en-GB" altLang="en-US" b="1" dirty="0">
                <a:solidFill>
                  <a:schemeClr val="accent1"/>
                </a:solidFill>
              </a:rPr>
              <a:t>		</a:t>
            </a:r>
            <a:r>
              <a:rPr lang="en-GB" altLang="en-US" sz="1400" dirty="0"/>
              <a:t>NEJM 1999; 341 (10), 709-717</a:t>
            </a:r>
            <a:endParaRPr lang="en-US" altLang="en-US" dirty="0"/>
          </a:p>
        </p:txBody>
      </p:sp>
      <p:graphicFrame>
        <p:nvGraphicFramePr>
          <p:cNvPr id="143363" name="Object 9">
            <a:extLst>
              <a:ext uri="{FF2B5EF4-FFF2-40B4-BE49-F238E27FC236}">
                <a16:creationId xmlns:a16="http://schemas.microsoft.com/office/drawing/2014/main" id="{39B346EC-4DEB-4C46-8789-E957774388D2}"/>
              </a:ext>
            </a:extLst>
          </p:cNvPr>
          <p:cNvGraphicFramePr>
            <a:graphicFrameLocks noGrp="1" noChangeAspect="1"/>
          </p:cNvGraphicFramePr>
          <p:nvPr>
            <p:ph sz="half" idx="1"/>
          </p:nvPr>
        </p:nvGraphicFramePr>
        <p:xfrm>
          <a:off x="2209800" y="3030539"/>
          <a:ext cx="3810000" cy="2016125"/>
        </p:xfrm>
        <a:graphic>
          <a:graphicData uri="http://schemas.openxmlformats.org/presentationml/2006/ole">
            <mc:AlternateContent xmlns:mc="http://schemas.openxmlformats.org/markup-compatibility/2006">
              <mc:Choice xmlns:v="urn:schemas-microsoft-com:vml" Requires="v">
                <p:oleObj name="Chart" r:id="rId2" imgW="11658911" imgH="6172200" progId="MSGraph.Chart.8">
                  <p:embed followColorScheme="full"/>
                </p:oleObj>
              </mc:Choice>
              <mc:Fallback>
                <p:oleObj name="Chart" r:id="rId2" imgW="11658911" imgH="6172200" progId="MSGraph.Chart.8">
                  <p:embed followColorScheme="full"/>
                  <p:pic>
                    <p:nvPicPr>
                      <p:cNvPr id="143363" name="Object 9">
                        <a:extLst>
                          <a:ext uri="{FF2B5EF4-FFF2-40B4-BE49-F238E27FC236}">
                            <a16:creationId xmlns:a16="http://schemas.microsoft.com/office/drawing/2014/main" id="{39B346EC-4DEB-4C46-8789-E957774388D2}"/>
                          </a:ext>
                        </a:extLst>
                      </p:cNvPr>
                      <p:cNvPicPr>
                        <a:picLocks noChangeAspect="1" noChangeArrowheads="1"/>
                      </p:cNvPicPr>
                      <p:nvPr/>
                    </p:nvPicPr>
                    <p:blipFill>
                      <a:blip r:embed="rId3"/>
                      <a:srcRect/>
                      <a:stretch>
                        <a:fillRect/>
                      </a:stretch>
                    </p:blipFill>
                    <p:spPr bwMode="auto">
                      <a:xfrm>
                        <a:off x="2209800" y="3030539"/>
                        <a:ext cx="3810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2701" name="Rectangle 13">
            <a:extLst>
              <a:ext uri="{FF2B5EF4-FFF2-40B4-BE49-F238E27FC236}">
                <a16:creationId xmlns:a16="http://schemas.microsoft.com/office/drawing/2014/main" id="{EB16D2EB-81BC-48C1-802A-F4C9D97DF7A2}"/>
              </a:ext>
            </a:extLst>
          </p:cNvPr>
          <p:cNvSpPr>
            <a:spLocks noGrp="1" noChangeArrowheads="1"/>
          </p:cNvSpPr>
          <p:nvPr>
            <p:ph type="body" sz="half" idx="2"/>
          </p:nvPr>
        </p:nvSpPr>
        <p:spPr>
          <a:xfrm>
            <a:off x="6936369" y="2445834"/>
            <a:ext cx="3960813" cy="3962400"/>
          </a:xfrm>
        </p:spPr>
        <p:txBody>
          <a:bodyPr>
            <a:normAutofit/>
          </a:bodyPr>
          <a:lstStyle/>
          <a:p>
            <a:pPr marL="274320" indent="-274320" eaLnBrk="1" fontAlgn="auto" hangingPunct="1">
              <a:spcAft>
                <a:spcPts val="0"/>
              </a:spcAft>
              <a:buClr>
                <a:schemeClr val="accent3"/>
              </a:buClr>
              <a:buNone/>
              <a:defRPr/>
            </a:pPr>
            <a:r>
              <a:rPr lang="en-GB" sz="2800" dirty="0">
                <a:effectLst>
                  <a:outerShdw blurRad="38100" dist="38100" dir="2700000" algn="tl">
                    <a:srgbClr val="000000"/>
                  </a:outerShdw>
                </a:effectLst>
              </a:rPr>
              <a:t>	</a:t>
            </a:r>
            <a:r>
              <a:rPr lang="en-GB" sz="2800" dirty="0"/>
              <a:t>Significant reduction in mortality:</a:t>
            </a:r>
          </a:p>
          <a:p>
            <a:pPr marL="640080" lvl="1" indent="-246888" eaLnBrk="1" fontAlgn="auto" hangingPunct="1">
              <a:spcAft>
                <a:spcPts val="0"/>
              </a:spcAft>
              <a:buSzPct val="75000"/>
              <a:buFont typeface="Wingdings 2"/>
              <a:buChar char=""/>
              <a:defRPr/>
            </a:pPr>
            <a:r>
              <a:rPr lang="en-GB" sz="2800" dirty="0"/>
              <a:t>35% (active) cf. 46% (placebo); p=0.001</a:t>
            </a:r>
          </a:p>
          <a:p>
            <a:pPr marL="640080" lvl="1" indent="-246888" eaLnBrk="1" fontAlgn="auto" hangingPunct="1">
              <a:spcAft>
                <a:spcPts val="0"/>
              </a:spcAft>
              <a:buSzPct val="75000"/>
              <a:buFont typeface="Wingdings 2"/>
              <a:buChar char=""/>
              <a:defRPr/>
            </a:pPr>
            <a:r>
              <a:rPr lang="en-GB" sz="2800" dirty="0"/>
              <a:t>reduction in progressive HF and sudden death</a:t>
            </a:r>
          </a:p>
          <a:p>
            <a:pPr marL="640080" lvl="1" indent="-246888" eaLnBrk="1" fontAlgn="auto" hangingPunct="1">
              <a:spcAft>
                <a:spcPts val="0"/>
              </a:spcAft>
              <a:buSzPct val="75000"/>
              <a:buFont typeface="Wingdings 2"/>
              <a:buChar char=""/>
              <a:defRPr/>
            </a:pPr>
            <a:r>
              <a:rPr lang="en-GB" sz="2800" dirty="0"/>
              <a:t>Reduction in hospitalisations</a:t>
            </a:r>
          </a:p>
          <a:p>
            <a:pPr marL="274320" indent="-274320" eaLnBrk="1" fontAlgn="auto" hangingPunct="1">
              <a:spcAft>
                <a:spcPts val="0"/>
              </a:spcAft>
              <a:buClr>
                <a:schemeClr val="accent3"/>
              </a:buClr>
              <a:buFont typeface="Wingdings 2"/>
              <a:buChar char=""/>
              <a:defRPr/>
            </a:pPr>
            <a:endParaRPr lang="en-US" sz="2800" dirty="0"/>
          </a:p>
        </p:txBody>
      </p:sp>
      <p:pic>
        <p:nvPicPr>
          <p:cNvPr id="143365" name="Picture 11" descr=" ">
            <a:hlinkClick r:id="rId4"/>
            <a:extLst>
              <a:ext uri="{FF2B5EF4-FFF2-40B4-BE49-F238E27FC236}">
                <a16:creationId xmlns:a16="http://schemas.microsoft.com/office/drawing/2014/main" id="{9E2CC7CF-D7E8-48B0-9B65-DEB0ECBCF8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55" y="2060575"/>
            <a:ext cx="584944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E1EC23D-2A12-4468-9456-6371A97562C6}"/>
              </a:ext>
            </a:extLst>
          </p:cNvPr>
          <p:cNvPicPr>
            <a:picLocks noChangeAspect="1"/>
          </p:cNvPicPr>
          <p:nvPr/>
        </p:nvPicPr>
        <p:blipFill>
          <a:blip r:embed="rId6"/>
          <a:stretch>
            <a:fillRect/>
          </a:stretch>
        </p:blipFill>
        <p:spPr>
          <a:xfrm>
            <a:off x="10282334" y="191988"/>
            <a:ext cx="1710427" cy="835224"/>
          </a:xfrm>
          <a:prstGeom prst="rect">
            <a:avLst/>
          </a:prstGeom>
        </p:spPr>
      </p:pic>
    </p:spTree>
    <p:extLst>
      <p:ext uri="{BB962C8B-B14F-4D97-AF65-F5344CB8AC3E}">
        <p14:creationId xmlns:p14="http://schemas.microsoft.com/office/powerpoint/2010/main" val="414921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FE40-54EB-47A6-88C8-2D2C0A13040C}"/>
              </a:ext>
            </a:extLst>
          </p:cNvPr>
          <p:cNvSpPr>
            <a:spLocks noGrp="1"/>
          </p:cNvSpPr>
          <p:nvPr>
            <p:ph type="title"/>
          </p:nvPr>
        </p:nvSpPr>
        <p:spPr/>
        <p:txBody>
          <a:bodyPr/>
          <a:lstStyle/>
          <a:p>
            <a:r>
              <a:rPr lang="en-GB" dirty="0">
                <a:solidFill>
                  <a:schemeClr val="accent1"/>
                </a:solidFill>
              </a:rPr>
              <a:t>Action taken</a:t>
            </a:r>
          </a:p>
        </p:txBody>
      </p:sp>
      <p:sp>
        <p:nvSpPr>
          <p:cNvPr id="3" name="Content Placeholder 2">
            <a:extLst>
              <a:ext uri="{FF2B5EF4-FFF2-40B4-BE49-F238E27FC236}">
                <a16:creationId xmlns:a16="http://schemas.microsoft.com/office/drawing/2014/main" id="{99C9262F-3078-4E66-A052-3898724B951A}"/>
              </a:ext>
            </a:extLst>
          </p:cNvPr>
          <p:cNvSpPr>
            <a:spLocks noGrp="1"/>
          </p:cNvSpPr>
          <p:nvPr>
            <p:ph idx="1"/>
          </p:nvPr>
        </p:nvSpPr>
        <p:spPr>
          <a:xfrm>
            <a:off x="552450" y="1466850"/>
            <a:ext cx="10434549" cy="5289550"/>
          </a:xfrm>
        </p:spPr>
        <p:txBody>
          <a:bodyPr>
            <a:normAutofit/>
          </a:bodyPr>
          <a:lstStyle/>
          <a:p>
            <a:r>
              <a:rPr lang="en-GB" sz="2400" dirty="0"/>
              <a:t>After discussion with George, </a:t>
            </a:r>
            <a:r>
              <a:rPr lang="en-GB" sz="2400" dirty="0">
                <a:solidFill>
                  <a:schemeClr val="accent1"/>
                </a:solidFill>
              </a:rPr>
              <a:t>spironolactone is started 25mg daily</a:t>
            </a:r>
          </a:p>
          <a:p>
            <a:pPr lvl="1"/>
            <a:r>
              <a:rPr lang="en-GB" sz="2400" dirty="0"/>
              <a:t>Improves prognosis (mortality and hospitalisation risk)</a:t>
            </a:r>
          </a:p>
          <a:p>
            <a:pPr lvl="1"/>
            <a:r>
              <a:rPr lang="en-GB" sz="2400" dirty="0"/>
              <a:t>Improves SOB symptoms and quality of life</a:t>
            </a:r>
          </a:p>
          <a:p>
            <a:r>
              <a:rPr lang="en-GB" sz="2400" dirty="0">
                <a:solidFill>
                  <a:schemeClr val="accent1"/>
                </a:solidFill>
              </a:rPr>
              <a:t>Follow up within 1-2 weeks:</a:t>
            </a:r>
          </a:p>
          <a:p>
            <a:pPr lvl="1"/>
            <a:r>
              <a:rPr lang="en-GB" sz="2400" dirty="0"/>
              <a:t>Check progress</a:t>
            </a:r>
          </a:p>
          <a:p>
            <a:pPr lvl="1"/>
            <a:r>
              <a:rPr lang="en-GB" sz="2400" dirty="0"/>
              <a:t>Check bloods- eGFR, K</a:t>
            </a:r>
          </a:p>
          <a:p>
            <a:r>
              <a:rPr lang="en-GB" sz="2400" dirty="0">
                <a:solidFill>
                  <a:schemeClr val="accent1"/>
                </a:solidFill>
              </a:rPr>
              <a:t>What other changes would be appropriate?</a:t>
            </a:r>
          </a:p>
          <a:p>
            <a:pPr lvl="1"/>
            <a:r>
              <a:rPr lang="en-GB" sz="2400" b="1" dirty="0"/>
              <a:t>Optimise beta blocker </a:t>
            </a:r>
            <a:r>
              <a:rPr lang="en-GB" sz="2400" dirty="0"/>
              <a:t>if clinically stable- aim resting pulse 60bpm</a:t>
            </a:r>
          </a:p>
          <a:p>
            <a:pPr lvl="1"/>
            <a:r>
              <a:rPr lang="en-GB" sz="2400" b="1" dirty="0"/>
              <a:t>Optimise ACEI</a:t>
            </a:r>
            <a:r>
              <a:rPr lang="en-GB" sz="2400" dirty="0"/>
              <a:t> to enalapril 20mg BD if BP and renal function allows</a:t>
            </a:r>
          </a:p>
          <a:p>
            <a:pPr lvl="1"/>
            <a:r>
              <a:rPr lang="en-GB" sz="2400" b="1" dirty="0"/>
              <a:t>BP control </a:t>
            </a:r>
            <a:r>
              <a:rPr lang="en-GB" sz="2400" dirty="0"/>
              <a:t>should improve with these changes- review need for amlodipine</a:t>
            </a:r>
          </a:p>
          <a:p>
            <a:pPr lvl="1"/>
            <a:r>
              <a:rPr lang="en-GB" sz="2400" dirty="0"/>
              <a:t>If George remains </a:t>
            </a:r>
            <a:r>
              <a:rPr lang="en-GB" sz="2400" b="1" dirty="0"/>
              <a:t>NYHA II</a:t>
            </a:r>
            <a:r>
              <a:rPr lang="en-GB" sz="2400" dirty="0"/>
              <a:t>, may be suitable for sacubitril/valsartan or dapagliflozin</a:t>
            </a:r>
          </a:p>
          <a:p>
            <a:pPr marL="0" indent="0">
              <a:buNone/>
            </a:pPr>
            <a:endParaRPr lang="en-GB" dirty="0"/>
          </a:p>
          <a:p>
            <a:endParaRPr lang="en-GB" dirty="0"/>
          </a:p>
        </p:txBody>
      </p:sp>
      <p:pic>
        <p:nvPicPr>
          <p:cNvPr id="4" name="Picture 3">
            <a:extLst>
              <a:ext uri="{FF2B5EF4-FFF2-40B4-BE49-F238E27FC236}">
                <a16:creationId xmlns:a16="http://schemas.microsoft.com/office/drawing/2014/main" id="{3504C210-FAFA-4FC9-8F21-44CC85849B94}"/>
              </a:ext>
            </a:extLst>
          </p:cNvPr>
          <p:cNvPicPr>
            <a:picLocks noChangeAspect="1"/>
          </p:cNvPicPr>
          <p:nvPr/>
        </p:nvPicPr>
        <p:blipFill>
          <a:blip r:embed="rId2"/>
          <a:stretch>
            <a:fillRect/>
          </a:stretch>
        </p:blipFill>
        <p:spPr>
          <a:xfrm>
            <a:off x="10077142" y="192682"/>
            <a:ext cx="1819714" cy="835224"/>
          </a:xfrm>
          <a:prstGeom prst="rect">
            <a:avLst/>
          </a:prstGeom>
        </p:spPr>
      </p:pic>
    </p:spTree>
    <p:extLst>
      <p:ext uri="{BB962C8B-B14F-4D97-AF65-F5344CB8AC3E}">
        <p14:creationId xmlns:p14="http://schemas.microsoft.com/office/powerpoint/2010/main" val="309433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D041-4415-4458-BF9A-798589178D14}"/>
              </a:ext>
            </a:extLst>
          </p:cNvPr>
          <p:cNvSpPr>
            <a:spLocks noGrp="1"/>
          </p:cNvSpPr>
          <p:nvPr>
            <p:ph type="title"/>
          </p:nvPr>
        </p:nvSpPr>
        <p:spPr/>
        <p:txBody>
          <a:bodyPr/>
          <a:lstStyle/>
          <a:p>
            <a:r>
              <a:rPr lang="en-GB" dirty="0">
                <a:solidFill>
                  <a:schemeClr val="accent1"/>
                </a:solidFill>
              </a:rPr>
              <a:t>Next steps</a:t>
            </a:r>
          </a:p>
        </p:txBody>
      </p:sp>
      <p:sp>
        <p:nvSpPr>
          <p:cNvPr id="3" name="Content Placeholder 2">
            <a:extLst>
              <a:ext uri="{FF2B5EF4-FFF2-40B4-BE49-F238E27FC236}">
                <a16:creationId xmlns:a16="http://schemas.microsoft.com/office/drawing/2014/main" id="{560BDC84-98E3-481E-A516-D423B243C2EC}"/>
              </a:ext>
            </a:extLst>
          </p:cNvPr>
          <p:cNvSpPr>
            <a:spLocks noGrp="1"/>
          </p:cNvSpPr>
          <p:nvPr>
            <p:ph idx="1"/>
          </p:nvPr>
        </p:nvSpPr>
        <p:spPr>
          <a:xfrm>
            <a:off x="384778" y="1426889"/>
            <a:ext cx="10602221" cy="5222105"/>
          </a:xfrm>
        </p:spPr>
        <p:txBody>
          <a:bodyPr>
            <a:noAutofit/>
          </a:bodyPr>
          <a:lstStyle/>
          <a:p>
            <a:r>
              <a:rPr lang="en-GB" dirty="0">
                <a:solidFill>
                  <a:schemeClr val="accent1"/>
                </a:solidFill>
              </a:rPr>
              <a:t>1 month later, medication changes:</a:t>
            </a:r>
          </a:p>
          <a:p>
            <a:pPr lvl="1"/>
            <a:r>
              <a:rPr lang="en-GB" sz="2800" dirty="0"/>
              <a:t>Enalapril 20mg BD</a:t>
            </a:r>
          </a:p>
          <a:p>
            <a:pPr lvl="1"/>
            <a:r>
              <a:rPr lang="en-GB" sz="2800" dirty="0"/>
              <a:t>Bisoprolol 10mg OD</a:t>
            </a:r>
          </a:p>
          <a:p>
            <a:pPr lvl="1"/>
            <a:r>
              <a:rPr lang="en-GB" sz="2800" dirty="0"/>
              <a:t>Spironolactone 50mg OM</a:t>
            </a:r>
          </a:p>
          <a:p>
            <a:r>
              <a:rPr lang="en-GB" b="1" dirty="0"/>
              <a:t>Observations: </a:t>
            </a:r>
            <a:r>
              <a:rPr lang="en-GB" dirty="0"/>
              <a:t>BP 140/80, HR 65 bpm regular</a:t>
            </a:r>
          </a:p>
          <a:p>
            <a:r>
              <a:rPr lang="en-GB" b="1" dirty="0"/>
              <a:t>Investigations:</a:t>
            </a:r>
            <a:r>
              <a:rPr lang="en-GB" dirty="0"/>
              <a:t> eGFR &gt;60ml/min, K 5mmol/L</a:t>
            </a:r>
          </a:p>
          <a:p>
            <a:r>
              <a:rPr lang="en-GB" b="1" dirty="0"/>
              <a:t>Patient ET:</a:t>
            </a:r>
            <a:r>
              <a:rPr lang="en-GB" dirty="0"/>
              <a:t> Less SOB but still struggles to complete 18 holes in golf</a:t>
            </a:r>
          </a:p>
          <a:p>
            <a:r>
              <a:rPr lang="en-GB" dirty="0">
                <a:solidFill>
                  <a:schemeClr val="accent1"/>
                </a:solidFill>
              </a:rPr>
              <a:t>Medicines optimisation </a:t>
            </a:r>
          </a:p>
          <a:p>
            <a:pPr lvl="1"/>
            <a:r>
              <a:rPr lang="en-GB" sz="2800" b="1" dirty="0"/>
              <a:t>Stop</a:t>
            </a:r>
            <a:r>
              <a:rPr lang="en-GB" sz="2800" dirty="0"/>
              <a:t> amlodipine</a:t>
            </a:r>
          </a:p>
          <a:p>
            <a:pPr lvl="1"/>
            <a:r>
              <a:rPr lang="en-GB" sz="2800" b="1" dirty="0"/>
              <a:t>Start</a:t>
            </a:r>
            <a:r>
              <a:rPr lang="en-GB" sz="2800" dirty="0"/>
              <a:t> dapagliflozin 10mg daily</a:t>
            </a:r>
          </a:p>
          <a:p>
            <a:r>
              <a:rPr lang="en-GB" b="1" dirty="0"/>
              <a:t>Follow up </a:t>
            </a:r>
            <a:r>
              <a:rPr lang="en-GB" dirty="0"/>
              <a:t>within 3 months: eGFR, HbA1c, BP</a:t>
            </a:r>
          </a:p>
        </p:txBody>
      </p:sp>
      <p:pic>
        <p:nvPicPr>
          <p:cNvPr id="4" name="Picture 3">
            <a:extLst>
              <a:ext uri="{FF2B5EF4-FFF2-40B4-BE49-F238E27FC236}">
                <a16:creationId xmlns:a16="http://schemas.microsoft.com/office/drawing/2014/main" id="{FC71206D-0D75-403B-80C1-5A532A35CB6E}"/>
              </a:ext>
            </a:extLst>
          </p:cNvPr>
          <p:cNvPicPr>
            <a:picLocks noChangeAspect="1"/>
          </p:cNvPicPr>
          <p:nvPr/>
        </p:nvPicPr>
        <p:blipFill>
          <a:blip r:embed="rId3"/>
          <a:stretch>
            <a:fillRect/>
          </a:stretch>
        </p:blipFill>
        <p:spPr>
          <a:xfrm>
            <a:off x="10142376" y="192682"/>
            <a:ext cx="1664846" cy="835224"/>
          </a:xfrm>
          <a:prstGeom prst="rect">
            <a:avLst/>
          </a:prstGeom>
        </p:spPr>
      </p:pic>
    </p:spTree>
    <p:extLst>
      <p:ext uri="{BB962C8B-B14F-4D97-AF65-F5344CB8AC3E}">
        <p14:creationId xmlns:p14="http://schemas.microsoft.com/office/powerpoint/2010/main" val="1523284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985B-5569-409E-BB26-3668D47B28BF}"/>
              </a:ext>
            </a:extLst>
          </p:cNvPr>
          <p:cNvSpPr>
            <a:spLocks noGrp="1"/>
          </p:cNvSpPr>
          <p:nvPr>
            <p:ph type="title"/>
          </p:nvPr>
        </p:nvSpPr>
        <p:spPr>
          <a:xfrm>
            <a:off x="989511" y="284176"/>
            <a:ext cx="10755771" cy="1508760"/>
          </a:xfrm>
        </p:spPr>
        <p:txBody>
          <a:bodyPr/>
          <a:lstStyle/>
          <a:p>
            <a:r>
              <a:rPr lang="en-GB" dirty="0">
                <a:solidFill>
                  <a:schemeClr val="accent1"/>
                </a:solidFill>
              </a:rPr>
              <a:t>NICE guidance for dapagliflozin </a:t>
            </a:r>
            <a:r>
              <a:rPr lang="en-GB" sz="1200" b="1" dirty="0"/>
              <a:t>Feb 2021</a:t>
            </a:r>
          </a:p>
        </p:txBody>
      </p:sp>
      <p:sp>
        <p:nvSpPr>
          <p:cNvPr id="3" name="Content Placeholder 2">
            <a:extLst>
              <a:ext uri="{FF2B5EF4-FFF2-40B4-BE49-F238E27FC236}">
                <a16:creationId xmlns:a16="http://schemas.microsoft.com/office/drawing/2014/main" id="{EADDDFE3-448F-48E0-9880-DE4E024A3246}"/>
              </a:ext>
            </a:extLst>
          </p:cNvPr>
          <p:cNvSpPr>
            <a:spLocks noGrp="1"/>
          </p:cNvSpPr>
          <p:nvPr>
            <p:ph idx="1"/>
          </p:nvPr>
        </p:nvSpPr>
        <p:spPr>
          <a:xfrm>
            <a:off x="1202919" y="2011680"/>
            <a:ext cx="9784080" cy="4562144"/>
          </a:xfrm>
        </p:spPr>
        <p:txBody>
          <a:bodyPr>
            <a:normAutofit/>
          </a:bodyPr>
          <a:lstStyle/>
          <a:p>
            <a:pPr algn="l"/>
            <a:r>
              <a:rPr lang="en-GB" sz="2400" b="0" i="0" dirty="0">
                <a:effectLst/>
                <a:latin typeface="Lato"/>
              </a:rPr>
              <a:t>Dapagliflozin is recommended as an option for treating </a:t>
            </a:r>
            <a:r>
              <a:rPr lang="en-GB" sz="2400" b="1" i="0" dirty="0">
                <a:effectLst/>
                <a:latin typeface="Lato"/>
              </a:rPr>
              <a:t>symptomatic chronic heart failure with reduced ejection fraction</a:t>
            </a:r>
            <a:r>
              <a:rPr lang="en-GB" sz="2400" b="0" i="0" dirty="0">
                <a:effectLst/>
                <a:latin typeface="Lato"/>
              </a:rPr>
              <a:t> in adults, only if it is used </a:t>
            </a:r>
            <a:r>
              <a:rPr lang="en-GB" sz="2400" b="1" i="0" dirty="0">
                <a:effectLst/>
                <a:latin typeface="Lato"/>
              </a:rPr>
              <a:t>as an add-on to optimised standard care </a:t>
            </a:r>
            <a:r>
              <a:rPr lang="en-GB" sz="2400" b="0" i="0" dirty="0">
                <a:effectLst/>
                <a:latin typeface="Lato"/>
              </a:rPr>
              <a:t>with:</a:t>
            </a:r>
          </a:p>
          <a:p>
            <a:pPr algn="l">
              <a:buFont typeface="Arial" panose="020B0604020202020204" pitchFamily="34" charset="0"/>
              <a:buChar char="•"/>
            </a:pPr>
            <a:r>
              <a:rPr lang="en-GB" sz="2400" i="0" dirty="0">
                <a:solidFill>
                  <a:schemeClr val="accent1"/>
                </a:solidFill>
                <a:effectLst/>
                <a:latin typeface="Lato"/>
              </a:rPr>
              <a:t>angiotensin-converting enzyme (ACE) inhibitors or angiotensin‑2 receptor blockers (ARBs), with beta blockers, and, if tolerated, mineralocorticoid receptor antagonists (MRAs),</a:t>
            </a:r>
            <a:r>
              <a:rPr lang="en-GB" sz="2400" b="0" i="0" dirty="0">
                <a:solidFill>
                  <a:schemeClr val="accent1"/>
                </a:solidFill>
                <a:effectLst/>
                <a:latin typeface="Lato"/>
              </a:rPr>
              <a:t> </a:t>
            </a:r>
            <a:r>
              <a:rPr lang="en-GB" sz="2400" b="0" i="0" dirty="0">
                <a:effectLst/>
                <a:latin typeface="Lato"/>
              </a:rPr>
              <a:t>or</a:t>
            </a:r>
          </a:p>
          <a:p>
            <a:pPr algn="l">
              <a:buFont typeface="Arial" panose="020B0604020202020204" pitchFamily="34" charset="0"/>
              <a:buChar char="•"/>
            </a:pPr>
            <a:r>
              <a:rPr lang="en-GB" sz="2400" b="0" i="0" dirty="0">
                <a:effectLst/>
                <a:latin typeface="Lato"/>
              </a:rPr>
              <a:t>sacubitril valsartan, with beta blockers, and, if tolerated, MRAs.</a:t>
            </a:r>
          </a:p>
          <a:p>
            <a:pPr algn="l"/>
            <a:r>
              <a:rPr lang="en-GB" sz="2400" b="0" i="0" dirty="0">
                <a:effectLst/>
                <a:latin typeface="Lato"/>
              </a:rPr>
              <a:t>Start treatment of symptomatic heart failure with reduced ejection fraction with dapagliflozin </a:t>
            </a:r>
            <a:r>
              <a:rPr lang="en-GB" sz="2400" b="1" i="0" dirty="0">
                <a:effectLst/>
                <a:latin typeface="Lato"/>
              </a:rPr>
              <a:t>on the advice of a heart failure specialist</a:t>
            </a:r>
            <a:r>
              <a:rPr lang="en-GB" sz="2400" b="0" i="0" dirty="0">
                <a:effectLst/>
                <a:latin typeface="Lato"/>
              </a:rPr>
              <a:t>. Monitoring should be done by the most appropriate healthcare professional.</a:t>
            </a:r>
          </a:p>
          <a:p>
            <a:endParaRPr lang="en-GB" dirty="0"/>
          </a:p>
        </p:txBody>
      </p:sp>
      <p:pic>
        <p:nvPicPr>
          <p:cNvPr id="4" name="Picture 3">
            <a:extLst>
              <a:ext uri="{FF2B5EF4-FFF2-40B4-BE49-F238E27FC236}">
                <a16:creationId xmlns:a16="http://schemas.microsoft.com/office/drawing/2014/main" id="{DBC2B46D-AF01-44C2-917F-C8AC46EDCEB2}"/>
              </a:ext>
            </a:extLst>
          </p:cNvPr>
          <p:cNvPicPr>
            <a:picLocks noChangeAspect="1"/>
          </p:cNvPicPr>
          <p:nvPr/>
        </p:nvPicPr>
        <p:blipFill>
          <a:blip r:embed="rId2"/>
          <a:stretch>
            <a:fillRect/>
          </a:stretch>
        </p:blipFill>
        <p:spPr>
          <a:xfrm>
            <a:off x="10337837" y="203332"/>
            <a:ext cx="1729303" cy="835224"/>
          </a:xfrm>
          <a:prstGeom prst="rect">
            <a:avLst/>
          </a:prstGeom>
        </p:spPr>
      </p:pic>
    </p:spTree>
    <p:extLst>
      <p:ext uri="{BB962C8B-B14F-4D97-AF65-F5344CB8AC3E}">
        <p14:creationId xmlns:p14="http://schemas.microsoft.com/office/powerpoint/2010/main" val="102106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4517-3D7B-4544-88DB-A46E92E44EC0}"/>
              </a:ext>
            </a:extLst>
          </p:cNvPr>
          <p:cNvSpPr>
            <a:spLocks noGrp="1"/>
          </p:cNvSpPr>
          <p:nvPr>
            <p:ph type="title"/>
          </p:nvPr>
        </p:nvSpPr>
        <p:spPr/>
        <p:txBody>
          <a:bodyPr/>
          <a:lstStyle/>
          <a:p>
            <a:endParaRPr lang="en-GB" dirty="0"/>
          </a:p>
        </p:txBody>
      </p:sp>
      <p:pic>
        <p:nvPicPr>
          <p:cNvPr id="1026" name="Picture 2">
            <a:extLst>
              <a:ext uri="{FF2B5EF4-FFF2-40B4-BE49-F238E27FC236}">
                <a16:creationId xmlns:a16="http://schemas.microsoft.com/office/drawing/2014/main" id="{AD2329DC-9C9C-4007-AF12-27E58943D9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9440" y="284176"/>
            <a:ext cx="10800079" cy="64315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293E04A-EC93-49F1-A46A-16EE0B07F9A6}"/>
              </a:ext>
            </a:extLst>
          </p:cNvPr>
          <p:cNvPicPr>
            <a:picLocks noChangeAspect="1"/>
          </p:cNvPicPr>
          <p:nvPr/>
        </p:nvPicPr>
        <p:blipFill>
          <a:blip r:embed="rId3"/>
          <a:stretch>
            <a:fillRect/>
          </a:stretch>
        </p:blipFill>
        <p:spPr>
          <a:xfrm>
            <a:off x="9486736" y="5851632"/>
            <a:ext cx="2572735" cy="835224"/>
          </a:xfrm>
          <a:prstGeom prst="rect">
            <a:avLst/>
          </a:prstGeom>
        </p:spPr>
      </p:pic>
    </p:spTree>
    <p:extLst>
      <p:ext uri="{BB962C8B-B14F-4D97-AF65-F5344CB8AC3E}">
        <p14:creationId xmlns:p14="http://schemas.microsoft.com/office/powerpoint/2010/main" val="27937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08BF-F2B5-4079-BE2D-D099021FAD3F}"/>
              </a:ext>
            </a:extLst>
          </p:cNvPr>
          <p:cNvSpPr>
            <a:spLocks noGrp="1"/>
          </p:cNvSpPr>
          <p:nvPr>
            <p:ph type="title"/>
          </p:nvPr>
        </p:nvSpPr>
        <p:spPr/>
        <p:txBody>
          <a:bodyPr/>
          <a:lstStyle/>
          <a:p>
            <a:r>
              <a:rPr lang="en-GB" dirty="0">
                <a:solidFill>
                  <a:schemeClr val="accent1"/>
                </a:solidFill>
              </a:rPr>
              <a:t>Plan</a:t>
            </a:r>
          </a:p>
        </p:txBody>
      </p:sp>
      <p:sp>
        <p:nvSpPr>
          <p:cNvPr id="4" name="Content Placeholder 3">
            <a:extLst>
              <a:ext uri="{FF2B5EF4-FFF2-40B4-BE49-F238E27FC236}">
                <a16:creationId xmlns:a16="http://schemas.microsoft.com/office/drawing/2014/main" id="{B58A0D29-82D0-47DB-9E89-107F792A19CA}"/>
              </a:ext>
            </a:extLst>
          </p:cNvPr>
          <p:cNvSpPr>
            <a:spLocks noGrp="1"/>
          </p:cNvSpPr>
          <p:nvPr>
            <p:ph idx="1"/>
          </p:nvPr>
        </p:nvSpPr>
        <p:spPr/>
        <p:txBody>
          <a:bodyPr>
            <a:normAutofit lnSpcReduction="10000"/>
          </a:bodyPr>
          <a:lstStyle/>
          <a:p>
            <a:r>
              <a:rPr lang="en-GB" dirty="0">
                <a:solidFill>
                  <a:schemeClr val="accent1"/>
                </a:solidFill>
              </a:rPr>
              <a:t>Heart failure </a:t>
            </a:r>
            <a:r>
              <a:rPr lang="en-GB" dirty="0"/>
              <a:t>case study</a:t>
            </a:r>
          </a:p>
          <a:p>
            <a:r>
              <a:rPr lang="en-GB" dirty="0"/>
              <a:t>Q&amp;A</a:t>
            </a:r>
          </a:p>
          <a:p>
            <a:r>
              <a:rPr lang="en-GB" dirty="0">
                <a:solidFill>
                  <a:schemeClr val="accent1"/>
                </a:solidFill>
              </a:rPr>
              <a:t>Atrial Fibrillation </a:t>
            </a:r>
            <a:r>
              <a:rPr lang="en-GB" dirty="0"/>
              <a:t>case study</a:t>
            </a:r>
          </a:p>
          <a:p>
            <a:r>
              <a:rPr lang="en-GB" dirty="0"/>
              <a:t>Q&amp;A</a:t>
            </a:r>
          </a:p>
          <a:p>
            <a:r>
              <a:rPr lang="en-GB" dirty="0">
                <a:solidFill>
                  <a:schemeClr val="accent1"/>
                </a:solidFill>
              </a:rPr>
              <a:t>Acute Coronary Syndrome </a:t>
            </a:r>
            <a:r>
              <a:rPr lang="en-GB" dirty="0"/>
              <a:t>case study</a:t>
            </a:r>
          </a:p>
          <a:p>
            <a:r>
              <a:rPr lang="en-GB" dirty="0"/>
              <a:t>Q&amp;A</a:t>
            </a:r>
          </a:p>
          <a:p>
            <a:r>
              <a:rPr lang="en-GB" dirty="0" err="1"/>
              <a:t>Mentimeter</a:t>
            </a:r>
            <a:r>
              <a:rPr lang="en-GB" dirty="0"/>
              <a:t> poll throughout: </a:t>
            </a:r>
            <a:r>
              <a:rPr lang="en-GB" dirty="0" err="1"/>
              <a:t>Mentimeter</a:t>
            </a:r>
            <a:r>
              <a:rPr lang="en-GB" dirty="0"/>
              <a:t> app or </a:t>
            </a:r>
            <a:r>
              <a:rPr lang="en-GB" dirty="0">
                <a:hlinkClick r:id="rId2"/>
              </a:rPr>
              <a:t>www.mentimeter.com</a:t>
            </a:r>
            <a:r>
              <a:rPr lang="en-GB" dirty="0"/>
              <a:t> code 3237 3703</a:t>
            </a:r>
          </a:p>
          <a:p>
            <a:r>
              <a:rPr lang="en-GB" dirty="0">
                <a:hlinkClick r:id="rId3"/>
              </a:rPr>
              <a:t>https://www.menti.com/z38uhr46vd</a:t>
            </a:r>
            <a:endParaRPr lang="en-GB" dirty="0"/>
          </a:p>
          <a:p>
            <a:endParaRPr lang="en-GB" dirty="0"/>
          </a:p>
          <a:p>
            <a:pPr marL="0" indent="0">
              <a:buNone/>
            </a:pPr>
            <a:endParaRPr lang="en-GB" dirty="0"/>
          </a:p>
        </p:txBody>
      </p:sp>
      <p:pic>
        <p:nvPicPr>
          <p:cNvPr id="3" name="Picture 2">
            <a:extLst>
              <a:ext uri="{FF2B5EF4-FFF2-40B4-BE49-F238E27FC236}">
                <a16:creationId xmlns:a16="http://schemas.microsoft.com/office/drawing/2014/main" id="{6A5CB31E-AFF4-4423-B1D7-F03FE44C76CB}"/>
              </a:ext>
            </a:extLst>
          </p:cNvPr>
          <p:cNvPicPr>
            <a:picLocks noChangeAspect="1"/>
          </p:cNvPicPr>
          <p:nvPr/>
        </p:nvPicPr>
        <p:blipFill>
          <a:blip r:embed="rId4"/>
          <a:stretch>
            <a:fillRect/>
          </a:stretch>
        </p:blipFill>
        <p:spPr>
          <a:xfrm>
            <a:off x="10062452" y="230188"/>
            <a:ext cx="1999661" cy="768163"/>
          </a:xfrm>
          <a:prstGeom prst="rect">
            <a:avLst/>
          </a:prstGeom>
        </p:spPr>
      </p:pic>
    </p:spTree>
    <p:extLst>
      <p:ext uri="{BB962C8B-B14F-4D97-AF65-F5344CB8AC3E}">
        <p14:creationId xmlns:p14="http://schemas.microsoft.com/office/powerpoint/2010/main" val="90722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358FFA6-1B0A-AB41-8D70-108E3F578410}"/>
              </a:ext>
            </a:extLst>
          </p:cNvPr>
          <p:cNvPicPr>
            <a:picLocks noChangeAspect="1"/>
          </p:cNvPicPr>
          <p:nvPr/>
        </p:nvPicPr>
        <p:blipFill rotWithShape="1">
          <a:blip r:embed="rId2">
            <a:extLst>
              <a:ext uri="{28A0092B-C50C-407E-A947-70E740481C1C}">
                <a14:useLocalDpi xmlns:a14="http://schemas.microsoft.com/office/drawing/2010/main" val="0"/>
              </a:ext>
            </a:extLst>
          </a:blip>
          <a:srcRect l="1308" t="1973" r="1557" b="1329"/>
          <a:stretch/>
        </p:blipFill>
        <p:spPr>
          <a:xfrm>
            <a:off x="51751" y="2213503"/>
            <a:ext cx="6009232" cy="4350715"/>
          </a:xfrm>
          <a:prstGeom prst="rect">
            <a:avLst/>
          </a:prstGeom>
        </p:spPr>
      </p:pic>
      <p:sp>
        <p:nvSpPr>
          <p:cNvPr id="59" name="Rectangle 58">
            <a:extLst>
              <a:ext uri="{FF2B5EF4-FFF2-40B4-BE49-F238E27FC236}">
                <a16:creationId xmlns:a16="http://schemas.microsoft.com/office/drawing/2014/main" id="{D3015BB1-93C6-4522-80E7-697E69926A2D}"/>
              </a:ext>
            </a:extLst>
          </p:cNvPr>
          <p:cNvSpPr/>
          <p:nvPr/>
        </p:nvSpPr>
        <p:spPr>
          <a:xfrm>
            <a:off x="8935057" y="2120750"/>
            <a:ext cx="1368959" cy="420564"/>
          </a:xfrm>
          <a:prstGeom prst="rect">
            <a:avLst/>
          </a:prstGeom>
        </p:spPr>
        <p:txBody>
          <a:bodyPr wrap="square">
            <a:spAutoFit/>
          </a:bodyPr>
          <a:lstStyle/>
          <a:p>
            <a:pPr defTabSz="914377">
              <a:defRPr/>
            </a:pPr>
            <a:r>
              <a:rPr lang="en-GB" sz="2133" b="1" dirty="0">
                <a:solidFill>
                  <a:srgbClr val="C00000"/>
                </a:solidFill>
                <a:latin typeface="Arial" panose="020B0604020202020204" pitchFamily="34" charset="0"/>
                <a:cs typeface="Arial" panose="020B0604020202020204" pitchFamily="34" charset="0"/>
              </a:rPr>
              <a:t>Placebo</a:t>
            </a:r>
          </a:p>
        </p:txBody>
      </p:sp>
      <p:sp>
        <p:nvSpPr>
          <p:cNvPr id="11" name="Title 3">
            <a:extLst>
              <a:ext uri="{FF2B5EF4-FFF2-40B4-BE49-F238E27FC236}">
                <a16:creationId xmlns:a16="http://schemas.microsoft.com/office/drawing/2014/main" id="{A9B57530-1B76-48D3-82A3-82B6D939BA7F}"/>
              </a:ext>
            </a:extLst>
          </p:cNvPr>
          <p:cNvSpPr txBox="1">
            <a:spLocks/>
          </p:cNvSpPr>
          <p:nvPr/>
        </p:nvSpPr>
        <p:spPr>
          <a:xfrm>
            <a:off x="0" y="-155"/>
            <a:ext cx="12192000" cy="857251"/>
          </a:xfrm>
          <a:prstGeom prst="rect">
            <a:avLst/>
          </a:prstGeom>
        </p:spPr>
        <p:txBody>
          <a:bodyPr lIns="121901" tIns="60951" rIns="121901" bIns="60951"/>
          <a:lstStyle>
            <a:lvl1pPr algn="ctr" defTabSz="914378" rtl="0" eaLnBrk="1" latinLnBrk="0" hangingPunct="1">
              <a:spcBef>
                <a:spcPct val="0"/>
              </a:spcBef>
              <a:buNone/>
              <a:defRPr sz="4400" kern="1200">
                <a:solidFill>
                  <a:schemeClr val="tx1"/>
                </a:solidFill>
                <a:latin typeface="+mj-lt"/>
                <a:ea typeface="+mj-ea"/>
                <a:cs typeface="+mj-cs"/>
              </a:defRPr>
            </a:lvl1pPr>
          </a:lstStyle>
          <a:p>
            <a:pPr algn="l" defTabSz="914333">
              <a:defRPr/>
            </a:pPr>
            <a:r>
              <a:rPr lang="en-GB" sz="4800" dirty="0">
                <a:solidFill>
                  <a:srgbClr val="006699"/>
                </a:solidFill>
                <a:latin typeface="Arial" panose="020B0604020202020204" pitchFamily="34" charset="0"/>
                <a:cs typeface="Arial" panose="020B0604020202020204" pitchFamily="34" charset="0"/>
              </a:rPr>
              <a:t>Primary composite outcome </a:t>
            </a:r>
          </a:p>
        </p:txBody>
      </p:sp>
      <p:sp>
        <p:nvSpPr>
          <p:cNvPr id="4" name="Rectangle 3">
            <a:extLst>
              <a:ext uri="{FF2B5EF4-FFF2-40B4-BE49-F238E27FC236}">
                <a16:creationId xmlns:a16="http://schemas.microsoft.com/office/drawing/2014/main" id="{B371C9FB-CFF0-47C3-9DB9-88FCBF59D25F}"/>
              </a:ext>
            </a:extLst>
          </p:cNvPr>
          <p:cNvSpPr/>
          <p:nvPr/>
        </p:nvSpPr>
        <p:spPr>
          <a:xfrm>
            <a:off x="1153630" y="2257754"/>
            <a:ext cx="2888932" cy="461665"/>
          </a:xfrm>
          <a:prstGeom prst="rect">
            <a:avLst/>
          </a:prstGeom>
        </p:spPr>
        <p:txBody>
          <a:bodyPr wrap="none">
            <a:spAutoFit/>
          </a:bodyPr>
          <a:lstStyle/>
          <a:p>
            <a:pPr defTabSz="914354">
              <a:defRPr/>
            </a:pPr>
            <a:r>
              <a:rPr lang="en-GB" sz="2400" b="1" dirty="0">
                <a:solidFill>
                  <a:prstClr val="black"/>
                </a:solidFill>
                <a:latin typeface="Arial" panose="020B0604020202020204" pitchFamily="34" charset="0"/>
                <a:cs typeface="Arial" panose="020B0604020202020204" pitchFamily="34" charset="0"/>
              </a:rPr>
              <a:t>HR 0.75 (0.63,0.90)</a:t>
            </a:r>
          </a:p>
        </p:txBody>
      </p:sp>
      <p:sp>
        <p:nvSpPr>
          <p:cNvPr id="2" name="Rectangle 1">
            <a:extLst>
              <a:ext uri="{FF2B5EF4-FFF2-40B4-BE49-F238E27FC236}">
                <a16:creationId xmlns:a16="http://schemas.microsoft.com/office/drawing/2014/main" id="{08E6B730-4B42-4A72-9360-B192A1C2FA68}"/>
              </a:ext>
            </a:extLst>
          </p:cNvPr>
          <p:cNvSpPr/>
          <p:nvPr/>
        </p:nvSpPr>
        <p:spPr>
          <a:xfrm>
            <a:off x="1275271" y="780791"/>
            <a:ext cx="9490098" cy="666786"/>
          </a:xfrm>
          <a:prstGeom prst="rect">
            <a:avLst/>
          </a:prstGeom>
        </p:spPr>
        <p:txBody>
          <a:bodyPr wrap="none">
            <a:spAutoFit/>
          </a:bodyPr>
          <a:lstStyle/>
          <a:p>
            <a:pPr defTabSz="914377">
              <a:defRPr/>
            </a:pPr>
            <a:r>
              <a:rPr lang="en-US" sz="3733" dirty="0">
                <a:solidFill>
                  <a:prstClr val="black"/>
                </a:solidFill>
                <a:latin typeface="Arial" panose="020B0604020202020204" pitchFamily="34" charset="0"/>
                <a:cs typeface="Arial" panose="020B0604020202020204" pitchFamily="34" charset="0"/>
              </a:rPr>
              <a:t>CV Death/HF hospitalization/Urgent HF visit</a:t>
            </a:r>
          </a:p>
        </p:txBody>
      </p:sp>
      <p:sp>
        <p:nvSpPr>
          <p:cNvPr id="60" name="Rectangle 59">
            <a:extLst>
              <a:ext uri="{FF2B5EF4-FFF2-40B4-BE49-F238E27FC236}">
                <a16:creationId xmlns:a16="http://schemas.microsoft.com/office/drawing/2014/main" id="{D3015BB1-93C6-4522-80E7-697E69926A2D}"/>
              </a:ext>
            </a:extLst>
          </p:cNvPr>
          <p:cNvSpPr/>
          <p:nvPr/>
        </p:nvSpPr>
        <p:spPr>
          <a:xfrm>
            <a:off x="8570430" y="3529048"/>
            <a:ext cx="2147933" cy="420564"/>
          </a:xfrm>
          <a:prstGeom prst="rect">
            <a:avLst/>
          </a:prstGeom>
        </p:spPr>
        <p:txBody>
          <a:bodyPr wrap="square">
            <a:spAutoFit/>
          </a:bodyPr>
          <a:lstStyle/>
          <a:p>
            <a:pPr defTabSz="914377">
              <a:defRPr/>
            </a:pPr>
            <a:r>
              <a:rPr lang="en-GB" sz="2133" b="1" dirty="0" err="1">
                <a:solidFill>
                  <a:srgbClr val="006699"/>
                </a:solidFill>
                <a:latin typeface="Arial" panose="020B0604020202020204" pitchFamily="34" charset="0"/>
                <a:cs typeface="Arial" panose="020B0604020202020204" pitchFamily="34" charset="0"/>
              </a:rPr>
              <a:t>Dapagliflozin</a:t>
            </a:r>
            <a:endParaRPr lang="en-GB" sz="2133" b="1" dirty="0">
              <a:solidFill>
                <a:srgbClr val="00669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13B276D-F20A-F845-8D9A-1EA8CC251E9E}"/>
              </a:ext>
            </a:extLst>
          </p:cNvPr>
          <p:cNvSpPr/>
          <p:nvPr/>
        </p:nvSpPr>
        <p:spPr>
          <a:xfrm>
            <a:off x="2889121" y="1597950"/>
            <a:ext cx="1891865" cy="584775"/>
          </a:xfrm>
          <a:prstGeom prst="rect">
            <a:avLst/>
          </a:prstGeom>
        </p:spPr>
        <p:txBody>
          <a:bodyPr wrap="none">
            <a:spAutoFit/>
          </a:bodyPr>
          <a:lstStyle/>
          <a:p>
            <a:pPr algn="ctr"/>
            <a:r>
              <a:rPr lang="en-GB" sz="3200" b="1" dirty="0">
                <a:solidFill>
                  <a:srgbClr val="006699"/>
                </a:solidFill>
                <a:latin typeface="Arial" panose="020B0604020202020204" pitchFamily="34" charset="0"/>
                <a:cs typeface="Arial" panose="020B0604020202020204" pitchFamily="34" charset="0"/>
              </a:rPr>
              <a:t>Diabetes</a:t>
            </a:r>
            <a:endParaRPr lang="en-US" sz="3200" dirty="0"/>
          </a:p>
        </p:txBody>
      </p:sp>
      <p:pic>
        <p:nvPicPr>
          <p:cNvPr id="17" name="Picture 16">
            <a:extLst>
              <a:ext uri="{FF2B5EF4-FFF2-40B4-BE49-F238E27FC236}">
                <a16:creationId xmlns:a16="http://schemas.microsoft.com/office/drawing/2014/main" id="{2583DA16-7915-0D4A-B064-EAC5979F2B00}"/>
              </a:ext>
            </a:extLst>
          </p:cNvPr>
          <p:cNvPicPr>
            <a:picLocks noChangeAspect="1"/>
          </p:cNvPicPr>
          <p:nvPr/>
        </p:nvPicPr>
        <p:blipFill rotWithShape="1">
          <a:blip r:embed="rId3">
            <a:extLst>
              <a:ext uri="{28A0092B-C50C-407E-A947-70E740481C1C}">
                <a14:useLocalDpi xmlns:a14="http://schemas.microsoft.com/office/drawing/2010/main" val="0"/>
              </a:ext>
            </a:extLst>
          </a:blip>
          <a:srcRect l="1463" t="1135" r="1403" b="2166"/>
          <a:stretch/>
        </p:blipFill>
        <p:spPr>
          <a:xfrm>
            <a:off x="6131021" y="2213503"/>
            <a:ext cx="6009231" cy="4350715"/>
          </a:xfrm>
          <a:prstGeom prst="rect">
            <a:avLst/>
          </a:prstGeom>
        </p:spPr>
      </p:pic>
      <p:sp>
        <p:nvSpPr>
          <p:cNvPr id="21" name="Rectangle 20">
            <a:extLst>
              <a:ext uri="{FF2B5EF4-FFF2-40B4-BE49-F238E27FC236}">
                <a16:creationId xmlns:a16="http://schemas.microsoft.com/office/drawing/2014/main" id="{BE9FC0D2-92E8-864F-B2F5-6BE09DACED89}"/>
              </a:ext>
            </a:extLst>
          </p:cNvPr>
          <p:cNvSpPr/>
          <p:nvPr/>
        </p:nvSpPr>
        <p:spPr>
          <a:xfrm>
            <a:off x="4235397" y="4021296"/>
            <a:ext cx="1981836" cy="420564"/>
          </a:xfrm>
          <a:prstGeom prst="rect">
            <a:avLst/>
          </a:prstGeom>
        </p:spPr>
        <p:txBody>
          <a:bodyPr wrap="square">
            <a:spAutoFit/>
          </a:bodyPr>
          <a:lstStyle/>
          <a:p>
            <a:pPr defTabSz="914377"/>
            <a:r>
              <a:rPr lang="en-GB" sz="2133" b="1" dirty="0">
                <a:solidFill>
                  <a:srgbClr val="006699"/>
                </a:solidFill>
                <a:latin typeface="Arial" panose="020B0604020202020204" pitchFamily="34" charset="0"/>
                <a:cs typeface="Arial" panose="020B0604020202020204" pitchFamily="34" charset="0"/>
              </a:rPr>
              <a:t>Dapagliflozin</a:t>
            </a:r>
          </a:p>
        </p:txBody>
      </p:sp>
      <p:sp>
        <p:nvSpPr>
          <p:cNvPr id="22" name="Rectangle 21">
            <a:extLst>
              <a:ext uri="{FF2B5EF4-FFF2-40B4-BE49-F238E27FC236}">
                <a16:creationId xmlns:a16="http://schemas.microsoft.com/office/drawing/2014/main" id="{EA9F1E6B-D146-7141-B2E4-A663CEA29083}"/>
              </a:ext>
            </a:extLst>
          </p:cNvPr>
          <p:cNvSpPr/>
          <p:nvPr/>
        </p:nvSpPr>
        <p:spPr>
          <a:xfrm>
            <a:off x="4814167" y="2355569"/>
            <a:ext cx="1281835" cy="420564"/>
          </a:xfrm>
          <a:prstGeom prst="rect">
            <a:avLst/>
          </a:prstGeom>
        </p:spPr>
        <p:txBody>
          <a:bodyPr wrap="square">
            <a:spAutoFit/>
          </a:bodyPr>
          <a:lstStyle/>
          <a:p>
            <a:pPr defTabSz="914377"/>
            <a:r>
              <a:rPr lang="en-GB" sz="2133" b="1" dirty="0">
                <a:solidFill>
                  <a:srgbClr val="C00000"/>
                </a:solidFill>
                <a:latin typeface="Arial" panose="020B0604020202020204" pitchFamily="34" charset="0"/>
                <a:cs typeface="Arial" panose="020B0604020202020204" pitchFamily="34" charset="0"/>
              </a:rPr>
              <a:t>Placebo</a:t>
            </a:r>
          </a:p>
        </p:txBody>
      </p:sp>
      <p:sp>
        <p:nvSpPr>
          <p:cNvPr id="23" name="Rectangle 22">
            <a:extLst>
              <a:ext uri="{FF2B5EF4-FFF2-40B4-BE49-F238E27FC236}">
                <a16:creationId xmlns:a16="http://schemas.microsoft.com/office/drawing/2014/main" id="{E03C6AA4-65E3-2E4A-8486-2F45A19FC203}"/>
              </a:ext>
            </a:extLst>
          </p:cNvPr>
          <p:cNvSpPr/>
          <p:nvPr/>
        </p:nvSpPr>
        <p:spPr>
          <a:xfrm>
            <a:off x="10304015" y="4632361"/>
            <a:ext cx="1981836" cy="420564"/>
          </a:xfrm>
          <a:prstGeom prst="rect">
            <a:avLst/>
          </a:prstGeom>
        </p:spPr>
        <p:txBody>
          <a:bodyPr wrap="square">
            <a:spAutoFit/>
          </a:bodyPr>
          <a:lstStyle/>
          <a:p>
            <a:pPr defTabSz="914377"/>
            <a:r>
              <a:rPr lang="en-GB" sz="2133" b="1" dirty="0">
                <a:solidFill>
                  <a:srgbClr val="006699"/>
                </a:solidFill>
                <a:latin typeface="Arial" panose="020B0604020202020204" pitchFamily="34" charset="0"/>
                <a:cs typeface="Arial" panose="020B0604020202020204" pitchFamily="34" charset="0"/>
              </a:rPr>
              <a:t>Dapagliflozin</a:t>
            </a:r>
          </a:p>
        </p:txBody>
      </p:sp>
      <p:sp>
        <p:nvSpPr>
          <p:cNvPr id="24" name="Rectangle 23">
            <a:extLst>
              <a:ext uri="{FF2B5EF4-FFF2-40B4-BE49-F238E27FC236}">
                <a16:creationId xmlns:a16="http://schemas.microsoft.com/office/drawing/2014/main" id="{0153EC06-43E5-0E42-9F00-3C4599BF6FC4}"/>
              </a:ext>
            </a:extLst>
          </p:cNvPr>
          <p:cNvSpPr/>
          <p:nvPr/>
        </p:nvSpPr>
        <p:spPr>
          <a:xfrm>
            <a:off x="10753381" y="3191389"/>
            <a:ext cx="1281835" cy="420564"/>
          </a:xfrm>
          <a:prstGeom prst="rect">
            <a:avLst/>
          </a:prstGeom>
        </p:spPr>
        <p:txBody>
          <a:bodyPr wrap="square">
            <a:spAutoFit/>
          </a:bodyPr>
          <a:lstStyle/>
          <a:p>
            <a:pPr defTabSz="914377"/>
            <a:r>
              <a:rPr lang="en-GB" sz="2133" b="1" dirty="0">
                <a:solidFill>
                  <a:srgbClr val="C00000"/>
                </a:solidFill>
                <a:latin typeface="Arial" panose="020B0604020202020204" pitchFamily="34" charset="0"/>
                <a:cs typeface="Arial" panose="020B0604020202020204" pitchFamily="34" charset="0"/>
              </a:rPr>
              <a:t>Placebo</a:t>
            </a:r>
          </a:p>
        </p:txBody>
      </p:sp>
      <p:sp>
        <p:nvSpPr>
          <p:cNvPr id="25" name="Rectangle 24">
            <a:extLst>
              <a:ext uri="{FF2B5EF4-FFF2-40B4-BE49-F238E27FC236}">
                <a16:creationId xmlns:a16="http://schemas.microsoft.com/office/drawing/2014/main" id="{2DA749DA-3D5B-3247-82BB-D06EF33806E9}"/>
              </a:ext>
            </a:extLst>
          </p:cNvPr>
          <p:cNvSpPr/>
          <p:nvPr/>
        </p:nvSpPr>
        <p:spPr>
          <a:xfrm>
            <a:off x="7223582" y="2310098"/>
            <a:ext cx="2888932" cy="461665"/>
          </a:xfrm>
          <a:prstGeom prst="rect">
            <a:avLst/>
          </a:prstGeom>
        </p:spPr>
        <p:txBody>
          <a:bodyPr wrap="none">
            <a:spAutoFit/>
          </a:bodyPr>
          <a:lstStyle/>
          <a:p>
            <a:pPr defTabSz="914354">
              <a:defRPr/>
            </a:pPr>
            <a:r>
              <a:rPr lang="en-GB" sz="2400" b="1" dirty="0">
                <a:solidFill>
                  <a:prstClr val="black"/>
                </a:solidFill>
                <a:latin typeface="Arial" panose="020B0604020202020204" pitchFamily="34" charset="0"/>
                <a:cs typeface="Arial" panose="020B0604020202020204" pitchFamily="34" charset="0"/>
              </a:rPr>
              <a:t>HR 0.73 (0.60,0.88)</a:t>
            </a:r>
          </a:p>
        </p:txBody>
      </p:sp>
      <p:sp>
        <p:nvSpPr>
          <p:cNvPr id="16" name="Rectangle 15">
            <a:extLst>
              <a:ext uri="{FF2B5EF4-FFF2-40B4-BE49-F238E27FC236}">
                <a16:creationId xmlns:a16="http://schemas.microsoft.com/office/drawing/2014/main" id="{C7434174-5847-4CEE-BCEE-39220B8ED01E}"/>
              </a:ext>
            </a:extLst>
          </p:cNvPr>
          <p:cNvSpPr/>
          <p:nvPr/>
        </p:nvSpPr>
        <p:spPr>
          <a:xfrm>
            <a:off x="8108641" y="1629601"/>
            <a:ext cx="3021788" cy="584775"/>
          </a:xfrm>
          <a:prstGeom prst="rect">
            <a:avLst/>
          </a:prstGeom>
        </p:spPr>
        <p:txBody>
          <a:bodyPr wrap="square">
            <a:spAutoFit/>
          </a:bodyPr>
          <a:lstStyle/>
          <a:p>
            <a:pPr algn="ctr"/>
            <a:r>
              <a:rPr lang="en-GB" sz="3200" b="1" dirty="0">
                <a:solidFill>
                  <a:srgbClr val="006699"/>
                </a:solidFill>
                <a:latin typeface="Arial" panose="020B0604020202020204" pitchFamily="34" charset="0"/>
                <a:cs typeface="Arial" panose="020B0604020202020204" pitchFamily="34" charset="0"/>
              </a:rPr>
              <a:t>No Diabetes</a:t>
            </a:r>
            <a:endParaRPr lang="en-US" sz="3200" dirty="0"/>
          </a:p>
        </p:txBody>
      </p:sp>
      <p:sp>
        <p:nvSpPr>
          <p:cNvPr id="5" name="TextBox 4">
            <a:extLst>
              <a:ext uri="{FF2B5EF4-FFF2-40B4-BE49-F238E27FC236}">
                <a16:creationId xmlns:a16="http://schemas.microsoft.com/office/drawing/2014/main" id="{D5891418-B249-4642-B039-D5B89B00A3B0}"/>
              </a:ext>
            </a:extLst>
          </p:cNvPr>
          <p:cNvSpPr txBox="1"/>
          <p:nvPr/>
        </p:nvSpPr>
        <p:spPr>
          <a:xfrm>
            <a:off x="4911473" y="6451786"/>
            <a:ext cx="2444619" cy="379656"/>
          </a:xfrm>
          <a:prstGeom prst="rect">
            <a:avLst/>
          </a:prstGeom>
          <a:noFill/>
        </p:spPr>
        <p:txBody>
          <a:bodyPr wrap="square" rtlCol="0">
            <a:spAutoFit/>
          </a:bodyPr>
          <a:lstStyle/>
          <a:p>
            <a:r>
              <a:rPr lang="en-GB" sz="1867" dirty="0">
                <a:latin typeface="Arial" panose="020B0604020202020204" pitchFamily="34" charset="0"/>
                <a:cs typeface="Arial" panose="020B0604020202020204" pitchFamily="34" charset="0"/>
              </a:rPr>
              <a:t>P interaction 0.80</a:t>
            </a:r>
          </a:p>
        </p:txBody>
      </p:sp>
      <p:pic>
        <p:nvPicPr>
          <p:cNvPr id="6" name="Picture 5">
            <a:extLst>
              <a:ext uri="{FF2B5EF4-FFF2-40B4-BE49-F238E27FC236}">
                <a16:creationId xmlns:a16="http://schemas.microsoft.com/office/drawing/2014/main" id="{96731A82-2234-4A59-AB63-80A5E62503A7}"/>
              </a:ext>
            </a:extLst>
          </p:cNvPr>
          <p:cNvPicPr>
            <a:picLocks noChangeAspect="1"/>
          </p:cNvPicPr>
          <p:nvPr/>
        </p:nvPicPr>
        <p:blipFill>
          <a:blip r:embed="rId4"/>
          <a:stretch>
            <a:fillRect/>
          </a:stretch>
        </p:blipFill>
        <p:spPr>
          <a:xfrm>
            <a:off x="10250328" y="14865"/>
            <a:ext cx="1889924" cy="573074"/>
          </a:xfrm>
          <a:prstGeom prst="rect">
            <a:avLst/>
          </a:prstGeom>
        </p:spPr>
      </p:pic>
    </p:spTree>
    <p:extLst>
      <p:ext uri="{BB962C8B-B14F-4D97-AF65-F5344CB8AC3E}">
        <p14:creationId xmlns:p14="http://schemas.microsoft.com/office/powerpoint/2010/main" val="91330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317-9D1F-4D17-A56C-84E094CD643E}"/>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l" defTabSz="914400">
              <a:lnSpc>
                <a:spcPct val="90000"/>
              </a:lnSpc>
            </a:pPr>
            <a:r>
              <a:rPr lang="en-US" sz="5400" kern="1200" dirty="0">
                <a:solidFill>
                  <a:schemeClr val="accent1"/>
                </a:solidFill>
                <a:latin typeface="+mj-lt"/>
                <a:ea typeface="+mj-ea"/>
                <a:cs typeface="+mj-cs"/>
              </a:rPr>
              <a:t>Dapagliflozin/SGLT2is</a:t>
            </a:r>
          </a:p>
        </p:txBody>
      </p:sp>
      <p:pic>
        <p:nvPicPr>
          <p:cNvPr id="4098" name="Picture 2">
            <a:extLst>
              <a:ext uri="{FF2B5EF4-FFF2-40B4-BE49-F238E27FC236}">
                <a16:creationId xmlns:a16="http://schemas.microsoft.com/office/drawing/2014/main" id="{46548B3B-01B5-438C-B1E9-9834DD72E2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920" y="1223778"/>
            <a:ext cx="11115040" cy="50807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069ACAA-733B-4A38-9C7D-7A4A6F181288}"/>
              </a:ext>
            </a:extLst>
          </p:cNvPr>
          <p:cNvPicPr>
            <a:picLocks noChangeAspect="1"/>
          </p:cNvPicPr>
          <p:nvPr/>
        </p:nvPicPr>
        <p:blipFill>
          <a:blip r:embed="rId3"/>
          <a:stretch>
            <a:fillRect/>
          </a:stretch>
        </p:blipFill>
        <p:spPr>
          <a:xfrm>
            <a:off x="10050011" y="257339"/>
            <a:ext cx="1694949" cy="835224"/>
          </a:xfrm>
          <a:prstGeom prst="rect">
            <a:avLst/>
          </a:prstGeom>
        </p:spPr>
      </p:pic>
    </p:spTree>
    <p:extLst>
      <p:ext uri="{BB962C8B-B14F-4D97-AF65-F5344CB8AC3E}">
        <p14:creationId xmlns:p14="http://schemas.microsoft.com/office/powerpoint/2010/main" val="2589727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55CB13-1DBD-4282-A8F4-6E78C5CDA61B}"/>
              </a:ext>
            </a:extLst>
          </p:cNvPr>
          <p:cNvSpPr>
            <a:spLocks noGrp="1"/>
          </p:cNvSpPr>
          <p:nvPr>
            <p:ph type="title"/>
          </p:nvPr>
        </p:nvSpPr>
        <p:spPr/>
        <p:txBody>
          <a:bodyPr/>
          <a:lstStyle/>
          <a:p>
            <a:r>
              <a:rPr lang="en-GB" dirty="0">
                <a:solidFill>
                  <a:schemeClr val="accent1"/>
                </a:solidFill>
              </a:rPr>
              <a:t>DAPAGLIFLOZIN- CONSIDERATIONS </a:t>
            </a:r>
          </a:p>
        </p:txBody>
      </p:sp>
      <p:sp>
        <p:nvSpPr>
          <p:cNvPr id="4" name="Content Placeholder 3">
            <a:extLst>
              <a:ext uri="{FF2B5EF4-FFF2-40B4-BE49-F238E27FC236}">
                <a16:creationId xmlns:a16="http://schemas.microsoft.com/office/drawing/2014/main" id="{C0E22518-F4CF-467B-AEBC-AE20524E09B0}"/>
              </a:ext>
            </a:extLst>
          </p:cNvPr>
          <p:cNvSpPr>
            <a:spLocks noGrp="1"/>
          </p:cNvSpPr>
          <p:nvPr>
            <p:ph idx="1"/>
          </p:nvPr>
        </p:nvSpPr>
        <p:spPr>
          <a:xfrm>
            <a:off x="838200" y="1438276"/>
            <a:ext cx="10515600" cy="5163860"/>
          </a:xfrm>
        </p:spPr>
        <p:txBody>
          <a:bodyPr>
            <a:normAutofit fontScale="85000" lnSpcReduction="20000"/>
          </a:bodyPr>
          <a:lstStyle/>
          <a:p>
            <a:r>
              <a:rPr lang="en-GB" dirty="0"/>
              <a:t>Is it for HF in DM or non-DM?</a:t>
            </a:r>
          </a:p>
          <a:p>
            <a:r>
              <a:rPr lang="en-GB" dirty="0"/>
              <a:t>Update primary care record and schedule follow ups</a:t>
            </a:r>
          </a:p>
          <a:p>
            <a:r>
              <a:rPr lang="en-GB" dirty="0"/>
              <a:t>Check BP at initiation, within 3 months and 6 monthly</a:t>
            </a:r>
          </a:p>
          <a:p>
            <a:r>
              <a:rPr lang="en-GB" dirty="0"/>
              <a:t>Check renal function at initiation, within 3 months and annually</a:t>
            </a:r>
          </a:p>
          <a:p>
            <a:r>
              <a:rPr lang="en-GB" dirty="0"/>
              <a:t>Check HbA1c at initiation and 3 months</a:t>
            </a:r>
          </a:p>
          <a:p>
            <a:r>
              <a:rPr lang="en-GB" dirty="0"/>
              <a:t>Check liver function at initiation </a:t>
            </a:r>
          </a:p>
          <a:p>
            <a:r>
              <a:rPr lang="en-GB" dirty="0"/>
              <a:t>Patient counselling/adherence</a:t>
            </a:r>
          </a:p>
          <a:p>
            <a:r>
              <a:rPr lang="en-GB" dirty="0"/>
              <a:t>Monitor side effects and HF symptoms</a:t>
            </a:r>
          </a:p>
          <a:p>
            <a:r>
              <a:rPr lang="en-GB" dirty="0"/>
              <a:t>DKA awareness: know signs and symptoms</a:t>
            </a:r>
          </a:p>
          <a:p>
            <a:r>
              <a:rPr lang="en-GB" dirty="0"/>
              <a:t>MHRA: </a:t>
            </a:r>
            <a:r>
              <a:rPr lang="en-GB" dirty="0">
                <a:hlinkClick r:id="rId2"/>
              </a:rPr>
              <a:t>SGLT2 inhibitors (canagliflozin, dapagliflozin, empagliflozin): risk of diabetic ketoacidosis - GOV.UK (www.gov.uk)</a:t>
            </a:r>
            <a:endParaRPr lang="en-GB" dirty="0"/>
          </a:p>
          <a:p>
            <a:r>
              <a:rPr lang="en-GB" dirty="0"/>
              <a:t>SEL guidance: </a:t>
            </a:r>
            <a:r>
              <a:rPr lang="en-GB" sz="1800" u="sng" dirty="0">
                <a:solidFill>
                  <a:srgbClr val="0000FF"/>
                </a:solidFill>
                <a:effectLst/>
                <a:latin typeface="Calibri" panose="020F0502020204030204" pitchFamily="34" charset="0"/>
                <a:ea typeface="Calibri" panose="020F0502020204030204" pitchFamily="34" charset="0"/>
                <a:hlinkClick r:id="rId3"/>
              </a:rPr>
              <a:t>https://www.lambethccg.nhs.uk/news-and-publications/meeting-papers/south-east-london-area-prescribing-committee/Documents/Cardiovascular%20Disease%20Guidelines/Heart%20Failure%20Dapagliflozin%20HFrEF%20non-DM%20FINAL%20July%202021.pdf</a:t>
            </a:r>
            <a:endParaRPr lang="en-GB" dirty="0"/>
          </a:p>
          <a:p>
            <a:endParaRPr lang="en-GB" dirty="0"/>
          </a:p>
        </p:txBody>
      </p:sp>
      <p:pic>
        <p:nvPicPr>
          <p:cNvPr id="5" name="Picture 4">
            <a:extLst>
              <a:ext uri="{FF2B5EF4-FFF2-40B4-BE49-F238E27FC236}">
                <a16:creationId xmlns:a16="http://schemas.microsoft.com/office/drawing/2014/main" id="{ED1E5D96-6EF6-4549-997F-9124C695455D}"/>
              </a:ext>
            </a:extLst>
          </p:cNvPr>
          <p:cNvPicPr>
            <a:picLocks noChangeAspect="1"/>
          </p:cNvPicPr>
          <p:nvPr/>
        </p:nvPicPr>
        <p:blipFill>
          <a:blip r:embed="rId4"/>
          <a:stretch>
            <a:fillRect/>
          </a:stretch>
        </p:blipFill>
        <p:spPr>
          <a:xfrm>
            <a:off x="10108734" y="192682"/>
            <a:ext cx="1860290" cy="835224"/>
          </a:xfrm>
          <a:prstGeom prst="rect">
            <a:avLst/>
          </a:prstGeom>
        </p:spPr>
      </p:pic>
    </p:spTree>
    <p:extLst>
      <p:ext uri="{BB962C8B-B14F-4D97-AF65-F5344CB8AC3E}">
        <p14:creationId xmlns:p14="http://schemas.microsoft.com/office/powerpoint/2010/main" val="2745960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76" y="582155"/>
            <a:ext cx="7893269" cy="1143000"/>
          </a:xfrm>
        </p:spPr>
        <p:txBody>
          <a:bodyPr>
            <a:normAutofit fontScale="90000"/>
          </a:bodyPr>
          <a:lstStyle/>
          <a:p>
            <a:br>
              <a:rPr lang="en-GB" b="1" dirty="0"/>
            </a:br>
            <a:r>
              <a:rPr lang="en-GB" sz="4900" dirty="0">
                <a:solidFill>
                  <a:schemeClr val="accent1"/>
                </a:solidFill>
              </a:rPr>
              <a:t>Sacubitril Valsartan </a:t>
            </a:r>
            <a:r>
              <a:rPr lang="en-GB" dirty="0">
                <a:solidFill>
                  <a:schemeClr val="accent1"/>
                </a:solidFill>
              </a:rPr>
              <a:t>(NICE TA388)</a:t>
            </a:r>
            <a:br>
              <a:rPr lang="en-GB" dirty="0"/>
            </a:br>
            <a:endParaRPr lang="en-GB" b="1" dirty="0"/>
          </a:p>
        </p:txBody>
      </p:sp>
      <p:sp>
        <p:nvSpPr>
          <p:cNvPr id="3" name="Content Placeholder 2"/>
          <p:cNvSpPr>
            <a:spLocks noGrp="1"/>
          </p:cNvSpPr>
          <p:nvPr>
            <p:ph idx="1"/>
          </p:nvPr>
        </p:nvSpPr>
        <p:spPr>
          <a:xfrm>
            <a:off x="1023401" y="1725155"/>
            <a:ext cx="9822231" cy="4800189"/>
          </a:xfrm>
        </p:spPr>
        <p:txBody>
          <a:bodyPr>
            <a:normAutofit/>
          </a:bodyPr>
          <a:lstStyle/>
          <a:p>
            <a:r>
              <a:rPr lang="en-GB" sz="2800" dirty="0" err="1"/>
              <a:t>Sacubitril</a:t>
            </a:r>
            <a:r>
              <a:rPr lang="en-GB" sz="2800" dirty="0"/>
              <a:t> valsartan is recommended as an option for treating symptomatic chronic heart failure with reduced ejection fraction, only in people:</a:t>
            </a:r>
          </a:p>
          <a:p>
            <a:pPr lvl="1"/>
            <a:r>
              <a:rPr lang="en-GB" sz="2800" dirty="0"/>
              <a:t>with New York Heart Association (NYHA) class II to IV symptoms and</a:t>
            </a:r>
          </a:p>
          <a:p>
            <a:pPr lvl="1"/>
            <a:r>
              <a:rPr lang="en-GB" sz="2800" dirty="0"/>
              <a:t>with a left ventricular ejection fraction of </a:t>
            </a:r>
            <a:r>
              <a:rPr lang="en-GB" sz="2800" dirty="0">
                <a:solidFill>
                  <a:schemeClr val="accent1"/>
                </a:solidFill>
              </a:rPr>
              <a:t>35% or less </a:t>
            </a:r>
            <a:r>
              <a:rPr lang="en-GB" sz="2800" dirty="0"/>
              <a:t>and</a:t>
            </a:r>
          </a:p>
          <a:p>
            <a:pPr lvl="1"/>
            <a:r>
              <a:rPr lang="en-GB" sz="2800" dirty="0"/>
              <a:t>who are already taking a stable dose of angiotensin‑converting enzyme (ACE) inhibitors or angiotensin II receptor‑blockers (ARBs)</a:t>
            </a:r>
          </a:p>
          <a:p>
            <a:r>
              <a:rPr lang="en-GB" sz="2800" dirty="0"/>
              <a:t>Specialist initiation and dose titration</a:t>
            </a:r>
          </a:p>
          <a:p>
            <a:r>
              <a:rPr lang="en-GB" sz="2800" i="1" dirty="0">
                <a:solidFill>
                  <a:srgbClr val="FFC000"/>
                </a:solidFill>
              </a:rPr>
              <a:t>Must ensure all other ACEI/ARB stopped</a:t>
            </a:r>
          </a:p>
          <a:p>
            <a:endParaRPr lang="en-GB" dirty="0"/>
          </a:p>
          <a:p>
            <a:endParaRPr lang="en-GB" dirty="0"/>
          </a:p>
        </p:txBody>
      </p:sp>
      <p:pic>
        <p:nvPicPr>
          <p:cNvPr id="4" name="Picture 3">
            <a:extLst>
              <a:ext uri="{FF2B5EF4-FFF2-40B4-BE49-F238E27FC236}">
                <a16:creationId xmlns:a16="http://schemas.microsoft.com/office/drawing/2014/main" id="{E32AD3BA-9318-406B-8C07-B0DF4B259DD2}"/>
              </a:ext>
            </a:extLst>
          </p:cNvPr>
          <p:cNvPicPr>
            <a:picLocks noChangeAspect="1"/>
          </p:cNvPicPr>
          <p:nvPr/>
        </p:nvPicPr>
        <p:blipFill>
          <a:blip r:embed="rId2"/>
          <a:stretch>
            <a:fillRect/>
          </a:stretch>
        </p:blipFill>
        <p:spPr>
          <a:xfrm>
            <a:off x="10167457" y="164543"/>
            <a:ext cx="1790864" cy="835224"/>
          </a:xfrm>
          <a:prstGeom prst="rect">
            <a:avLst/>
          </a:prstGeom>
        </p:spPr>
      </p:pic>
    </p:spTree>
    <p:extLst>
      <p:ext uri="{BB962C8B-B14F-4D97-AF65-F5344CB8AC3E}">
        <p14:creationId xmlns:p14="http://schemas.microsoft.com/office/powerpoint/2010/main" val="371586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A621-130F-434B-A44F-2380741351FE}"/>
              </a:ext>
            </a:extLst>
          </p:cNvPr>
          <p:cNvSpPr>
            <a:spLocks noGrp="1"/>
          </p:cNvSpPr>
          <p:nvPr>
            <p:ph type="title" idx="4294967295"/>
          </p:nvPr>
        </p:nvSpPr>
        <p:spPr>
          <a:xfrm>
            <a:off x="0" y="274638"/>
            <a:ext cx="10972800" cy="1143000"/>
          </a:xfrm>
        </p:spPr>
        <p:txBody>
          <a:bodyPr/>
          <a:lstStyle/>
          <a:p>
            <a:r>
              <a:rPr lang="en-GB" dirty="0">
                <a:solidFill>
                  <a:schemeClr val="accent1"/>
                </a:solidFill>
              </a:rPr>
              <a:t>Paradigm-HF</a:t>
            </a:r>
          </a:p>
        </p:txBody>
      </p:sp>
      <p:pic>
        <p:nvPicPr>
          <p:cNvPr id="4098" name="Picture 2" descr="https://s3.amazonaws.com/pharmacytimes/v1_media/_eblast/R727%20Figure%2001-29-16.jpg">
            <a:extLst>
              <a:ext uri="{FF2B5EF4-FFF2-40B4-BE49-F238E27FC236}">
                <a16:creationId xmlns:a16="http://schemas.microsoft.com/office/drawing/2014/main" id="{263AD6AE-A573-43B5-83AA-3318140F6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85" y="1340002"/>
            <a:ext cx="8566351" cy="5243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18D5EC8-3192-4F2E-88D0-7CFD4D63D638}"/>
              </a:ext>
            </a:extLst>
          </p:cNvPr>
          <p:cNvSpPr/>
          <p:nvPr/>
        </p:nvSpPr>
        <p:spPr>
          <a:xfrm>
            <a:off x="9196918" y="4982924"/>
            <a:ext cx="2899458" cy="1600438"/>
          </a:xfrm>
          <a:prstGeom prst="rect">
            <a:avLst/>
          </a:prstGeom>
        </p:spPr>
        <p:txBody>
          <a:bodyPr wrap="square">
            <a:spAutoFit/>
          </a:bodyPr>
          <a:lstStyle/>
          <a:p>
            <a:r>
              <a:rPr lang="en-GB" sz="1400" dirty="0">
                <a:solidFill>
                  <a:schemeClr val="bg1"/>
                </a:solidFill>
                <a:latin typeface="arial" panose="020B0604020202020204" pitchFamily="34" charset="0"/>
              </a:rPr>
              <a:t>McMurray JJ, Packer M, Desai AS, </a:t>
            </a:r>
            <a:r>
              <a:rPr lang="en-GB" sz="1400" dirty="0">
                <a:solidFill>
                  <a:schemeClr val="accent1"/>
                </a:solidFill>
                <a:latin typeface="arial" panose="020B0604020202020204" pitchFamily="34" charset="0"/>
              </a:rPr>
              <a:t>et al; PARADIGM-HF Investigators and Committees. Angiotensin-</a:t>
            </a:r>
            <a:r>
              <a:rPr lang="en-GB" sz="1400" dirty="0" err="1">
                <a:solidFill>
                  <a:schemeClr val="accent1"/>
                </a:solidFill>
                <a:latin typeface="arial" panose="020B0604020202020204" pitchFamily="34" charset="0"/>
              </a:rPr>
              <a:t>neprilysin</a:t>
            </a:r>
            <a:r>
              <a:rPr lang="en-GB" sz="1400" dirty="0">
                <a:solidFill>
                  <a:schemeClr val="accent1"/>
                </a:solidFill>
                <a:latin typeface="arial" panose="020B0604020202020204" pitchFamily="34" charset="0"/>
              </a:rPr>
              <a:t> inhibition versus enalapril in heart failure. </a:t>
            </a:r>
            <a:r>
              <a:rPr lang="en-GB" sz="1400" i="1" dirty="0">
                <a:solidFill>
                  <a:schemeClr val="accent1"/>
                </a:solidFill>
                <a:latin typeface="arial" panose="020B0604020202020204" pitchFamily="34" charset="0"/>
              </a:rPr>
              <a:t>N </a:t>
            </a:r>
            <a:r>
              <a:rPr lang="en-GB" sz="1400" i="1" dirty="0" err="1">
                <a:solidFill>
                  <a:schemeClr val="accent1"/>
                </a:solidFill>
                <a:latin typeface="arial" panose="020B0604020202020204" pitchFamily="34" charset="0"/>
              </a:rPr>
              <a:t>Engl</a:t>
            </a:r>
            <a:r>
              <a:rPr lang="en-GB" sz="1400" i="1" dirty="0">
                <a:solidFill>
                  <a:schemeClr val="accent1"/>
                </a:solidFill>
                <a:latin typeface="arial" panose="020B0604020202020204" pitchFamily="34" charset="0"/>
              </a:rPr>
              <a:t> J Med</a:t>
            </a:r>
            <a:r>
              <a:rPr lang="en-GB" sz="1400" dirty="0">
                <a:solidFill>
                  <a:schemeClr val="accent1"/>
                </a:solidFill>
                <a:latin typeface="arial" panose="020B0604020202020204" pitchFamily="34" charset="0"/>
              </a:rPr>
              <a:t>. 2014;371(11):993-1004</a:t>
            </a:r>
            <a:endParaRPr lang="en-GB" sz="1400" dirty="0">
              <a:solidFill>
                <a:schemeClr val="accent1"/>
              </a:solidFill>
              <a:latin typeface="Arial" panose="020B0604020202020204" pitchFamily="34" charset="0"/>
            </a:endParaRPr>
          </a:p>
        </p:txBody>
      </p:sp>
      <p:pic>
        <p:nvPicPr>
          <p:cNvPr id="3" name="Picture 2">
            <a:extLst>
              <a:ext uri="{FF2B5EF4-FFF2-40B4-BE49-F238E27FC236}">
                <a16:creationId xmlns:a16="http://schemas.microsoft.com/office/drawing/2014/main" id="{8224757B-A71D-41D8-B59E-60199428D824}"/>
              </a:ext>
            </a:extLst>
          </p:cNvPr>
          <p:cNvPicPr>
            <a:picLocks noChangeAspect="1"/>
          </p:cNvPicPr>
          <p:nvPr/>
        </p:nvPicPr>
        <p:blipFill>
          <a:blip r:embed="rId3"/>
          <a:stretch>
            <a:fillRect/>
          </a:stretch>
        </p:blipFill>
        <p:spPr>
          <a:xfrm>
            <a:off x="9974510" y="274638"/>
            <a:ext cx="1874753" cy="835224"/>
          </a:xfrm>
          <a:prstGeom prst="rect">
            <a:avLst/>
          </a:prstGeom>
        </p:spPr>
      </p:pic>
    </p:spTree>
    <p:extLst>
      <p:ext uri="{BB962C8B-B14F-4D97-AF65-F5344CB8AC3E}">
        <p14:creationId xmlns:p14="http://schemas.microsoft.com/office/powerpoint/2010/main" val="1299839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97A2-F92B-4100-8ED7-D4432DC69A82}"/>
              </a:ext>
            </a:extLst>
          </p:cNvPr>
          <p:cNvSpPr>
            <a:spLocks noGrp="1"/>
          </p:cNvSpPr>
          <p:nvPr>
            <p:ph type="title"/>
          </p:nvPr>
        </p:nvSpPr>
        <p:spPr/>
        <p:txBody>
          <a:bodyPr/>
          <a:lstStyle/>
          <a:p>
            <a:r>
              <a:rPr lang="en-GB" dirty="0">
                <a:solidFill>
                  <a:schemeClr val="accent1"/>
                </a:solidFill>
              </a:rPr>
              <a:t>Sacubitril/valsartan- Considerations</a:t>
            </a:r>
          </a:p>
        </p:txBody>
      </p:sp>
      <p:sp>
        <p:nvSpPr>
          <p:cNvPr id="3" name="Content Placeholder 2">
            <a:extLst>
              <a:ext uri="{FF2B5EF4-FFF2-40B4-BE49-F238E27FC236}">
                <a16:creationId xmlns:a16="http://schemas.microsoft.com/office/drawing/2014/main" id="{1ABED2F0-C707-49E6-978C-5EA722FB35C0}"/>
              </a:ext>
            </a:extLst>
          </p:cNvPr>
          <p:cNvSpPr>
            <a:spLocks noGrp="1"/>
          </p:cNvSpPr>
          <p:nvPr>
            <p:ph idx="1"/>
          </p:nvPr>
        </p:nvSpPr>
        <p:spPr>
          <a:xfrm>
            <a:off x="838200" y="1533525"/>
            <a:ext cx="10515600" cy="4643438"/>
          </a:xfrm>
        </p:spPr>
        <p:txBody>
          <a:bodyPr>
            <a:normAutofit/>
          </a:bodyPr>
          <a:lstStyle/>
          <a:p>
            <a:r>
              <a:rPr lang="en-GB" dirty="0"/>
              <a:t>Starting dose varies if ACEI/ARB naïve; eGFR &lt;30 to 60ml/min</a:t>
            </a:r>
          </a:p>
          <a:p>
            <a:r>
              <a:rPr lang="en-GB" dirty="0"/>
              <a:t>SBP &gt;100mmHg, K &lt;5.4mmol/L</a:t>
            </a:r>
          </a:p>
          <a:p>
            <a:r>
              <a:rPr lang="en-GB" dirty="0"/>
              <a:t>LVEF ≤35%</a:t>
            </a:r>
          </a:p>
          <a:p>
            <a:r>
              <a:rPr lang="en-GB" dirty="0"/>
              <a:t>NYHA class II to IV symptoms</a:t>
            </a:r>
          </a:p>
          <a:p>
            <a:r>
              <a:rPr lang="en-GB" dirty="0"/>
              <a:t>ACEI/ARB stopped for 36 hours- angioedema risk</a:t>
            </a:r>
          </a:p>
          <a:p>
            <a:r>
              <a:rPr lang="en-GB" dirty="0">
                <a:solidFill>
                  <a:schemeClr val="accent1"/>
                </a:solidFill>
              </a:rPr>
              <a:t>Is initiated, </a:t>
            </a:r>
            <a:r>
              <a:rPr lang="en-GB" dirty="0" err="1">
                <a:solidFill>
                  <a:schemeClr val="accent1"/>
                </a:solidFill>
              </a:rPr>
              <a:t>uptitrated</a:t>
            </a:r>
            <a:r>
              <a:rPr lang="en-GB" dirty="0">
                <a:solidFill>
                  <a:schemeClr val="accent1"/>
                </a:solidFill>
              </a:rPr>
              <a:t> and stabilised by HF specialist (NICE)</a:t>
            </a:r>
          </a:p>
          <a:p>
            <a:r>
              <a:rPr lang="en-GB" dirty="0"/>
              <a:t>Maximum dose 97/103mg BD</a:t>
            </a:r>
          </a:p>
          <a:p>
            <a:r>
              <a:rPr lang="en-GB" dirty="0"/>
              <a:t>Caution moderate liver impairment- dose adjustments</a:t>
            </a:r>
          </a:p>
          <a:p>
            <a:r>
              <a:rPr lang="en-GB" dirty="0"/>
              <a:t>Angioedema in 0.5% in PARADIGM-HF study</a:t>
            </a:r>
          </a:p>
        </p:txBody>
      </p:sp>
      <p:pic>
        <p:nvPicPr>
          <p:cNvPr id="4" name="Picture 3">
            <a:extLst>
              <a:ext uri="{FF2B5EF4-FFF2-40B4-BE49-F238E27FC236}">
                <a16:creationId xmlns:a16="http://schemas.microsoft.com/office/drawing/2014/main" id="{BBD9F5CC-08FA-4317-9B94-9A248AE5B5B3}"/>
              </a:ext>
            </a:extLst>
          </p:cNvPr>
          <p:cNvPicPr>
            <a:picLocks noChangeAspect="1"/>
          </p:cNvPicPr>
          <p:nvPr/>
        </p:nvPicPr>
        <p:blipFill>
          <a:blip r:embed="rId2"/>
          <a:stretch>
            <a:fillRect/>
          </a:stretch>
        </p:blipFill>
        <p:spPr>
          <a:xfrm>
            <a:off x="10156973" y="192682"/>
            <a:ext cx="1877731" cy="835224"/>
          </a:xfrm>
          <a:prstGeom prst="rect">
            <a:avLst/>
          </a:prstGeom>
        </p:spPr>
      </p:pic>
    </p:spTree>
    <p:extLst>
      <p:ext uri="{BB962C8B-B14F-4D97-AF65-F5344CB8AC3E}">
        <p14:creationId xmlns:p14="http://schemas.microsoft.com/office/powerpoint/2010/main" val="3855883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790B-FCD5-4E3B-82DA-2081E181617C}"/>
              </a:ext>
            </a:extLst>
          </p:cNvPr>
          <p:cNvSpPr>
            <a:spLocks noGrp="1"/>
          </p:cNvSpPr>
          <p:nvPr>
            <p:ph type="title"/>
          </p:nvPr>
        </p:nvSpPr>
        <p:spPr/>
        <p:txBody>
          <a:bodyPr>
            <a:normAutofit/>
          </a:bodyPr>
          <a:lstStyle/>
          <a:p>
            <a:r>
              <a:rPr lang="en-GB" dirty="0">
                <a:solidFill>
                  <a:schemeClr val="accent1"/>
                </a:solidFill>
                <a:latin typeface="+mn-lt"/>
              </a:rPr>
              <a:t>How may we help HF patients?</a:t>
            </a:r>
          </a:p>
        </p:txBody>
      </p:sp>
      <p:sp>
        <p:nvSpPr>
          <p:cNvPr id="3" name="Content Placeholder 2">
            <a:extLst>
              <a:ext uri="{FF2B5EF4-FFF2-40B4-BE49-F238E27FC236}">
                <a16:creationId xmlns:a16="http://schemas.microsoft.com/office/drawing/2014/main" id="{8719C728-40F1-4C1E-AD62-D69F4C142239}"/>
              </a:ext>
            </a:extLst>
          </p:cNvPr>
          <p:cNvSpPr>
            <a:spLocks noGrp="1"/>
          </p:cNvSpPr>
          <p:nvPr>
            <p:ph idx="1"/>
          </p:nvPr>
        </p:nvSpPr>
        <p:spPr>
          <a:xfrm>
            <a:off x="735980" y="1554480"/>
            <a:ext cx="10251019" cy="5161280"/>
          </a:xfrm>
        </p:spPr>
        <p:txBody>
          <a:bodyPr>
            <a:normAutofit fontScale="92500" lnSpcReduction="20000"/>
          </a:bodyPr>
          <a:lstStyle/>
          <a:p>
            <a:r>
              <a:rPr lang="en-GB" sz="3300" dirty="0">
                <a:solidFill>
                  <a:schemeClr val="accent1"/>
                </a:solidFill>
              </a:rPr>
              <a:t>Reduce hospital admissions </a:t>
            </a:r>
            <a:r>
              <a:rPr lang="en-GB" sz="3300" dirty="0"/>
              <a:t>(approx. 86,000 per year)</a:t>
            </a:r>
          </a:p>
          <a:p>
            <a:pPr lvl="1"/>
            <a:r>
              <a:rPr lang="en-GB" sz="3300" dirty="0"/>
              <a:t>1 year mortality post hospital admission 23.3%</a:t>
            </a:r>
          </a:p>
          <a:p>
            <a:pPr lvl="1"/>
            <a:r>
              <a:rPr lang="en-GB" sz="3300" dirty="0"/>
              <a:t>Generally HF survival rates ≈ some cancers</a:t>
            </a:r>
          </a:p>
          <a:p>
            <a:r>
              <a:rPr lang="en-GB" sz="3300" dirty="0">
                <a:solidFill>
                  <a:schemeClr val="accent1"/>
                </a:solidFill>
              </a:rPr>
              <a:t>Monitor symptoms of HF </a:t>
            </a:r>
            <a:r>
              <a:rPr lang="en-GB" sz="3300" dirty="0"/>
              <a:t>(NYHA)- severity of SOB and ET- red flags</a:t>
            </a:r>
          </a:p>
          <a:p>
            <a:pPr>
              <a:buFont typeface="Arial" charset="0"/>
              <a:buChar char="•"/>
            </a:pPr>
            <a:r>
              <a:rPr lang="en-GB" sz="3300" dirty="0">
                <a:solidFill>
                  <a:schemeClr val="accent1"/>
                </a:solidFill>
              </a:rPr>
              <a:t>Monitor adverse effects of medications</a:t>
            </a:r>
            <a:r>
              <a:rPr lang="en-GB" sz="3300" dirty="0">
                <a:solidFill>
                  <a:schemeClr val="accent1"/>
                </a:solidFill>
                <a:latin typeface="Calibri" pitchFamily="34" charset="0"/>
              </a:rPr>
              <a:t> </a:t>
            </a:r>
          </a:p>
          <a:p>
            <a:pPr lvl="1">
              <a:buFont typeface="Arial" charset="0"/>
              <a:buChar char="•"/>
            </a:pPr>
            <a:r>
              <a:rPr lang="en-GB" sz="3300" dirty="0">
                <a:latin typeface="Calibri" pitchFamily="34" charset="0"/>
              </a:rPr>
              <a:t>Review other medications such as NSAIDs/ nephrotoxic drugs/ diuretics/ K</a:t>
            </a:r>
            <a:r>
              <a:rPr lang="en-GB" sz="3300" baseline="30000" dirty="0">
                <a:latin typeface="Calibri" pitchFamily="34" charset="0"/>
              </a:rPr>
              <a:t>+ </a:t>
            </a:r>
            <a:r>
              <a:rPr lang="en-GB" sz="3300" dirty="0">
                <a:latin typeface="Calibri" pitchFamily="34" charset="0"/>
              </a:rPr>
              <a:t>sparing  diuretics etc.</a:t>
            </a:r>
          </a:p>
          <a:p>
            <a:pPr lvl="1">
              <a:buFont typeface="Arial" charset="0"/>
              <a:buChar char="•"/>
            </a:pPr>
            <a:r>
              <a:rPr lang="en-GB" sz="3300" dirty="0">
                <a:latin typeface="Calibri" pitchFamily="34" charset="0"/>
              </a:rPr>
              <a:t>K</a:t>
            </a:r>
            <a:r>
              <a:rPr lang="en-GB" sz="3300" baseline="30000" dirty="0">
                <a:latin typeface="Calibri" pitchFamily="34" charset="0"/>
              </a:rPr>
              <a:t>+</a:t>
            </a:r>
            <a:r>
              <a:rPr lang="en-GB" sz="3300" dirty="0">
                <a:latin typeface="Calibri" pitchFamily="34" charset="0"/>
              </a:rPr>
              <a:t> supplements and Na+ substitutes</a:t>
            </a:r>
            <a:endParaRPr lang="en-GB" sz="3300" dirty="0"/>
          </a:p>
          <a:p>
            <a:r>
              <a:rPr lang="en-GB" sz="3300" dirty="0">
                <a:solidFill>
                  <a:schemeClr val="accent1"/>
                </a:solidFill>
              </a:rPr>
              <a:t>Reduce harmful medications and maximise prognostic medications</a:t>
            </a:r>
            <a:r>
              <a:rPr lang="en-GB" sz="3300" dirty="0"/>
              <a:t>- adherence</a:t>
            </a:r>
          </a:p>
          <a:p>
            <a:r>
              <a:rPr lang="en-GB" sz="3300" dirty="0">
                <a:solidFill>
                  <a:schemeClr val="accent1"/>
                </a:solidFill>
              </a:rPr>
              <a:t>Regular review </a:t>
            </a:r>
            <a:r>
              <a:rPr lang="en-GB" sz="3300" dirty="0"/>
              <a:t>(NICE recommends at least 6 monthly)</a:t>
            </a:r>
          </a:p>
        </p:txBody>
      </p:sp>
      <p:pic>
        <p:nvPicPr>
          <p:cNvPr id="4" name="Picture 3">
            <a:extLst>
              <a:ext uri="{FF2B5EF4-FFF2-40B4-BE49-F238E27FC236}">
                <a16:creationId xmlns:a16="http://schemas.microsoft.com/office/drawing/2014/main" id="{9C8871F7-3B40-42FB-AF8C-B586645C8A20}"/>
              </a:ext>
            </a:extLst>
          </p:cNvPr>
          <p:cNvPicPr>
            <a:picLocks noChangeAspect="1"/>
          </p:cNvPicPr>
          <p:nvPr/>
        </p:nvPicPr>
        <p:blipFill>
          <a:blip r:embed="rId2"/>
          <a:stretch>
            <a:fillRect/>
          </a:stretch>
        </p:blipFill>
        <p:spPr>
          <a:xfrm>
            <a:off x="9875520" y="404823"/>
            <a:ext cx="2015785" cy="835224"/>
          </a:xfrm>
          <a:prstGeom prst="rect">
            <a:avLst/>
          </a:prstGeom>
        </p:spPr>
      </p:pic>
    </p:spTree>
    <p:extLst>
      <p:ext uri="{BB962C8B-B14F-4D97-AF65-F5344CB8AC3E}">
        <p14:creationId xmlns:p14="http://schemas.microsoft.com/office/powerpoint/2010/main" val="3111911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61D9-DDD5-4BDD-B3F7-168013355D80}"/>
              </a:ext>
            </a:extLst>
          </p:cNvPr>
          <p:cNvSpPr>
            <a:spLocks noGrp="1"/>
          </p:cNvSpPr>
          <p:nvPr>
            <p:ph type="title"/>
          </p:nvPr>
        </p:nvSpPr>
        <p:spPr/>
        <p:txBody>
          <a:bodyPr/>
          <a:lstStyle/>
          <a:p>
            <a:r>
              <a:rPr lang="en-GB" dirty="0">
                <a:solidFill>
                  <a:schemeClr val="accent1"/>
                </a:solidFill>
              </a:rPr>
              <a:t>Pathways and support</a:t>
            </a:r>
          </a:p>
        </p:txBody>
      </p:sp>
      <p:sp>
        <p:nvSpPr>
          <p:cNvPr id="3" name="Content Placeholder 2">
            <a:extLst>
              <a:ext uri="{FF2B5EF4-FFF2-40B4-BE49-F238E27FC236}">
                <a16:creationId xmlns:a16="http://schemas.microsoft.com/office/drawing/2014/main" id="{2E751F9E-F9CB-4EE5-89D1-9ADB60C61CDA}"/>
              </a:ext>
            </a:extLst>
          </p:cNvPr>
          <p:cNvSpPr>
            <a:spLocks noGrp="1"/>
          </p:cNvSpPr>
          <p:nvPr>
            <p:ph idx="1"/>
          </p:nvPr>
        </p:nvSpPr>
        <p:spPr>
          <a:xfrm>
            <a:off x="567299" y="1618419"/>
            <a:ext cx="9784080" cy="4846320"/>
          </a:xfrm>
        </p:spPr>
        <p:txBody>
          <a:bodyPr>
            <a:normAutofit fontScale="92500" lnSpcReduction="10000"/>
          </a:bodyPr>
          <a:lstStyle/>
          <a:p>
            <a:r>
              <a:rPr lang="en-GB" sz="2400" b="1" dirty="0"/>
              <a:t>SEL CHF guidance:</a:t>
            </a:r>
          </a:p>
          <a:p>
            <a:pPr lvl="1"/>
            <a:r>
              <a:rPr lang="en-GB" sz="2400" dirty="0">
                <a:hlinkClick r:id="rId2"/>
              </a:rPr>
              <a:t>https://www.lambethccg.nhs.uk/news-and-publications/meeting-papers/south-east-london-area-prescribing-committee/Documents/Cardiovascular%20Disease%20Guidelines/Heart%20Failure%20adult%20treatment%20GL%20SEL%20FINAL%20July%202020.pdf</a:t>
            </a:r>
            <a:endParaRPr lang="en-GB" sz="2400" dirty="0"/>
          </a:p>
          <a:p>
            <a:pPr lvl="1"/>
            <a:r>
              <a:rPr lang="en-GB" sz="2400" dirty="0"/>
              <a:t>Community HF teams</a:t>
            </a:r>
          </a:p>
          <a:p>
            <a:pPr lvl="1"/>
            <a:r>
              <a:rPr lang="en-GB" sz="2400" dirty="0"/>
              <a:t>A&amp;G acute trusts</a:t>
            </a:r>
          </a:p>
          <a:p>
            <a:r>
              <a:rPr lang="en-GB" sz="2400" b="1" dirty="0"/>
              <a:t>References:</a:t>
            </a:r>
          </a:p>
          <a:p>
            <a:pPr lvl="1"/>
            <a:r>
              <a:rPr lang="en-GB" sz="2400" dirty="0"/>
              <a:t>NICE guidance for dapagliflozin: </a:t>
            </a:r>
            <a:r>
              <a:rPr lang="en-GB" sz="2400" dirty="0">
                <a:hlinkClick r:id="rId3"/>
              </a:rPr>
              <a:t>https://www.nice.org.uk/guidance/TA679</a:t>
            </a:r>
            <a:endParaRPr lang="en-GB" sz="2400" dirty="0"/>
          </a:p>
          <a:p>
            <a:pPr lvl="1"/>
            <a:r>
              <a:rPr lang="en-GB" sz="2400" dirty="0"/>
              <a:t>NICE guidance for sacubitril/valsartan: </a:t>
            </a:r>
            <a:r>
              <a:rPr lang="en-GB" sz="2400" dirty="0">
                <a:hlinkClick r:id="rId4"/>
              </a:rPr>
              <a:t>https://www.nice.org.uk/Guidance/TA388</a:t>
            </a:r>
            <a:endParaRPr lang="en-GB" sz="2400" dirty="0"/>
          </a:p>
          <a:p>
            <a:r>
              <a:rPr lang="en-GB" sz="2400" b="1" dirty="0"/>
              <a:t>Support for patients:</a:t>
            </a:r>
          </a:p>
          <a:p>
            <a:pPr lvl="1"/>
            <a:r>
              <a:rPr lang="en-GB" sz="2400" dirty="0"/>
              <a:t>Pumping marvellous: </a:t>
            </a:r>
            <a:r>
              <a:rPr lang="en-GB" sz="2400" dirty="0">
                <a:hlinkClick r:id="rId5"/>
              </a:rPr>
              <a:t>https://pumpingmarvellous.org/</a:t>
            </a:r>
            <a:endParaRPr lang="en-GB" sz="2400" dirty="0"/>
          </a:p>
          <a:p>
            <a:pPr lvl="1"/>
            <a:r>
              <a:rPr lang="en-GB" sz="2400" dirty="0"/>
              <a:t>BHF: </a:t>
            </a:r>
            <a:r>
              <a:rPr lang="en-GB" sz="2400" dirty="0">
                <a:hlinkClick r:id="rId6"/>
              </a:rPr>
              <a:t>https://www.bhf.org.uk/</a:t>
            </a:r>
            <a:endParaRPr lang="en-GB" sz="2400"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F6585719-D11D-4242-86C7-3BD5A8D2378C}"/>
              </a:ext>
            </a:extLst>
          </p:cNvPr>
          <p:cNvPicPr>
            <a:picLocks noChangeAspect="1"/>
          </p:cNvPicPr>
          <p:nvPr/>
        </p:nvPicPr>
        <p:blipFill>
          <a:blip r:embed="rId7"/>
          <a:stretch>
            <a:fillRect/>
          </a:stretch>
        </p:blipFill>
        <p:spPr>
          <a:xfrm>
            <a:off x="9955764" y="156548"/>
            <a:ext cx="1984447" cy="835224"/>
          </a:xfrm>
          <a:prstGeom prst="rect">
            <a:avLst/>
          </a:prstGeom>
        </p:spPr>
      </p:pic>
    </p:spTree>
    <p:extLst>
      <p:ext uri="{BB962C8B-B14F-4D97-AF65-F5344CB8AC3E}">
        <p14:creationId xmlns:p14="http://schemas.microsoft.com/office/powerpoint/2010/main" val="177372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15DD-57E5-4874-B1F2-0958053FD527}"/>
              </a:ext>
            </a:extLst>
          </p:cNvPr>
          <p:cNvSpPr>
            <a:spLocks noGrp="1"/>
          </p:cNvSpPr>
          <p:nvPr>
            <p:ph type="title"/>
          </p:nvPr>
        </p:nvSpPr>
        <p:spPr/>
        <p:txBody>
          <a:bodyPr/>
          <a:lstStyle/>
          <a:p>
            <a:r>
              <a:rPr lang="en-GB" dirty="0">
                <a:solidFill>
                  <a:schemeClr val="accent1"/>
                </a:solidFill>
              </a:rPr>
              <a:t>Case study 2: Peter</a:t>
            </a:r>
          </a:p>
        </p:txBody>
      </p:sp>
      <p:sp>
        <p:nvSpPr>
          <p:cNvPr id="3" name="Content Placeholder 2">
            <a:extLst>
              <a:ext uri="{FF2B5EF4-FFF2-40B4-BE49-F238E27FC236}">
                <a16:creationId xmlns:a16="http://schemas.microsoft.com/office/drawing/2014/main" id="{07F5B0BD-7643-446B-9842-DBA49A75F2BC}"/>
              </a:ext>
            </a:extLst>
          </p:cNvPr>
          <p:cNvSpPr>
            <a:spLocks noGrp="1"/>
          </p:cNvSpPr>
          <p:nvPr>
            <p:ph idx="1"/>
          </p:nvPr>
        </p:nvSpPr>
        <p:spPr/>
        <p:txBody>
          <a:bodyPr>
            <a:normAutofit lnSpcReduction="10000"/>
          </a:bodyPr>
          <a:lstStyle/>
          <a:p>
            <a:r>
              <a:rPr lang="en-GB" dirty="0"/>
              <a:t>Aged 66 years</a:t>
            </a:r>
          </a:p>
          <a:p>
            <a:r>
              <a:rPr lang="en-GB" dirty="0"/>
              <a:t>PMH: HT, T2DM</a:t>
            </a:r>
          </a:p>
          <a:p>
            <a:r>
              <a:rPr lang="en-GB" dirty="0"/>
              <a:t>Medication: amlodipine 10mg daily, metformin 500mg BD</a:t>
            </a:r>
          </a:p>
          <a:p>
            <a:r>
              <a:rPr lang="en-GB" dirty="0"/>
              <a:t>BP: 135/85 in clinic, weight 70kg</a:t>
            </a:r>
          </a:p>
          <a:p>
            <a:r>
              <a:rPr lang="en-GB" dirty="0"/>
              <a:t>Irregular pulse on manual palpation, rate 78bpm</a:t>
            </a:r>
          </a:p>
          <a:p>
            <a:r>
              <a:rPr lang="en-GB" dirty="0"/>
              <a:t>ECG: confirms </a:t>
            </a:r>
            <a:r>
              <a:rPr lang="en-GB" dirty="0">
                <a:solidFill>
                  <a:schemeClr val="accent1"/>
                </a:solidFill>
              </a:rPr>
              <a:t>AF</a:t>
            </a:r>
          </a:p>
          <a:p>
            <a:r>
              <a:rPr lang="en-GB" dirty="0">
                <a:solidFill>
                  <a:schemeClr val="accent1"/>
                </a:solidFill>
              </a:rPr>
              <a:t>What action is taken next?</a:t>
            </a:r>
          </a:p>
          <a:p>
            <a:r>
              <a:rPr lang="en-GB" dirty="0"/>
              <a:t>Rate/rhythm control</a:t>
            </a:r>
          </a:p>
          <a:p>
            <a:r>
              <a:rPr lang="en-GB" dirty="0"/>
              <a:t>Anticoagulation</a:t>
            </a:r>
          </a:p>
          <a:p>
            <a:endParaRPr lang="en-GB" dirty="0"/>
          </a:p>
        </p:txBody>
      </p:sp>
      <p:pic>
        <p:nvPicPr>
          <p:cNvPr id="4" name="Picture 3">
            <a:extLst>
              <a:ext uri="{FF2B5EF4-FFF2-40B4-BE49-F238E27FC236}">
                <a16:creationId xmlns:a16="http://schemas.microsoft.com/office/drawing/2014/main" id="{7D0B75C0-639A-4F60-B342-D6702C4C2BB5}"/>
              </a:ext>
            </a:extLst>
          </p:cNvPr>
          <p:cNvPicPr>
            <a:picLocks noChangeAspect="1"/>
          </p:cNvPicPr>
          <p:nvPr/>
        </p:nvPicPr>
        <p:blipFill>
          <a:blip r:embed="rId2"/>
          <a:stretch>
            <a:fillRect/>
          </a:stretch>
        </p:blipFill>
        <p:spPr>
          <a:xfrm>
            <a:off x="10086392" y="230188"/>
            <a:ext cx="1849314" cy="835224"/>
          </a:xfrm>
          <a:prstGeom prst="rect">
            <a:avLst/>
          </a:prstGeom>
        </p:spPr>
      </p:pic>
    </p:spTree>
    <p:extLst>
      <p:ext uri="{BB962C8B-B14F-4D97-AF65-F5344CB8AC3E}">
        <p14:creationId xmlns:p14="http://schemas.microsoft.com/office/powerpoint/2010/main" val="3022374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E3BB-3AA7-45A6-8B94-2433FAB0704A}"/>
              </a:ext>
            </a:extLst>
          </p:cNvPr>
          <p:cNvSpPr>
            <a:spLocks noGrp="1"/>
          </p:cNvSpPr>
          <p:nvPr>
            <p:ph type="title"/>
          </p:nvPr>
        </p:nvSpPr>
        <p:spPr/>
        <p:txBody>
          <a:bodyPr/>
          <a:lstStyle/>
          <a:p>
            <a:r>
              <a:rPr lang="en-GB" dirty="0">
                <a:solidFill>
                  <a:schemeClr val="accent1"/>
                </a:solidFill>
              </a:rPr>
              <a:t>What should you check before starting anticoagulation?</a:t>
            </a:r>
          </a:p>
        </p:txBody>
      </p:sp>
      <p:sp>
        <p:nvSpPr>
          <p:cNvPr id="3" name="Content Placeholder 2">
            <a:extLst>
              <a:ext uri="{FF2B5EF4-FFF2-40B4-BE49-F238E27FC236}">
                <a16:creationId xmlns:a16="http://schemas.microsoft.com/office/drawing/2014/main" id="{4A7CD2CC-DD62-454C-BCD5-B9284D910A34}"/>
              </a:ext>
            </a:extLst>
          </p:cNvPr>
          <p:cNvSpPr>
            <a:spLocks noGrp="1"/>
          </p:cNvSpPr>
          <p:nvPr>
            <p:ph idx="1"/>
          </p:nvPr>
        </p:nvSpPr>
        <p:spPr/>
        <p:txBody>
          <a:bodyPr>
            <a:normAutofit/>
          </a:bodyPr>
          <a:lstStyle/>
          <a:p>
            <a:r>
              <a:rPr lang="en-GB" dirty="0"/>
              <a:t>Audience to add comments</a:t>
            </a:r>
          </a:p>
          <a:p>
            <a:endParaRPr lang="en-GB" dirty="0"/>
          </a:p>
        </p:txBody>
      </p:sp>
      <p:pic>
        <p:nvPicPr>
          <p:cNvPr id="4" name="Picture 3">
            <a:extLst>
              <a:ext uri="{FF2B5EF4-FFF2-40B4-BE49-F238E27FC236}">
                <a16:creationId xmlns:a16="http://schemas.microsoft.com/office/drawing/2014/main" id="{77ED1E29-67AA-44FA-AE23-651B71FF168D}"/>
              </a:ext>
            </a:extLst>
          </p:cNvPr>
          <p:cNvPicPr>
            <a:picLocks noChangeAspect="1"/>
          </p:cNvPicPr>
          <p:nvPr/>
        </p:nvPicPr>
        <p:blipFill>
          <a:blip r:embed="rId2"/>
          <a:stretch>
            <a:fillRect/>
          </a:stretch>
        </p:blipFill>
        <p:spPr>
          <a:xfrm>
            <a:off x="10161037" y="94662"/>
            <a:ext cx="1951951" cy="835224"/>
          </a:xfrm>
          <a:prstGeom prst="rect">
            <a:avLst/>
          </a:prstGeom>
        </p:spPr>
      </p:pic>
      <p:pic>
        <p:nvPicPr>
          <p:cNvPr id="5" name="Picture 4">
            <a:extLst>
              <a:ext uri="{FF2B5EF4-FFF2-40B4-BE49-F238E27FC236}">
                <a16:creationId xmlns:a16="http://schemas.microsoft.com/office/drawing/2014/main" id="{1B94B0ED-04D5-432A-9C08-D68EE46489C9}"/>
              </a:ext>
            </a:extLst>
          </p:cNvPr>
          <p:cNvPicPr>
            <a:picLocks noChangeAspect="1"/>
          </p:cNvPicPr>
          <p:nvPr/>
        </p:nvPicPr>
        <p:blipFill>
          <a:blip r:embed="rId2"/>
          <a:stretch>
            <a:fillRect/>
          </a:stretch>
        </p:blipFill>
        <p:spPr>
          <a:xfrm>
            <a:off x="10133046" y="46555"/>
            <a:ext cx="1951951" cy="835224"/>
          </a:xfrm>
          <a:prstGeom prst="rect">
            <a:avLst/>
          </a:prstGeom>
        </p:spPr>
      </p:pic>
    </p:spTree>
    <p:extLst>
      <p:ext uri="{BB962C8B-B14F-4D97-AF65-F5344CB8AC3E}">
        <p14:creationId xmlns:p14="http://schemas.microsoft.com/office/powerpoint/2010/main" val="199016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4743-41A6-487B-99F8-A6B517B94741}"/>
              </a:ext>
            </a:extLst>
          </p:cNvPr>
          <p:cNvSpPr>
            <a:spLocks noGrp="1"/>
          </p:cNvSpPr>
          <p:nvPr>
            <p:ph type="title"/>
          </p:nvPr>
        </p:nvSpPr>
        <p:spPr/>
        <p:txBody>
          <a:bodyPr/>
          <a:lstStyle/>
          <a:p>
            <a:r>
              <a:rPr lang="en-GB" dirty="0">
                <a:solidFill>
                  <a:schemeClr val="accent1"/>
                </a:solidFill>
              </a:rPr>
              <a:t>Case study 1: George</a:t>
            </a:r>
          </a:p>
        </p:txBody>
      </p:sp>
      <p:sp>
        <p:nvSpPr>
          <p:cNvPr id="3" name="Content Placeholder 2">
            <a:extLst>
              <a:ext uri="{FF2B5EF4-FFF2-40B4-BE49-F238E27FC236}">
                <a16:creationId xmlns:a16="http://schemas.microsoft.com/office/drawing/2014/main" id="{A4E1AF52-BC89-4D49-A5AA-24DFA28EE749}"/>
              </a:ext>
            </a:extLst>
          </p:cNvPr>
          <p:cNvSpPr>
            <a:spLocks noGrp="1"/>
          </p:cNvSpPr>
          <p:nvPr>
            <p:ph sz="half" idx="1"/>
          </p:nvPr>
        </p:nvSpPr>
        <p:spPr>
          <a:xfrm>
            <a:off x="592874" y="1833601"/>
            <a:ext cx="5181600" cy="4351338"/>
          </a:xfrm>
        </p:spPr>
        <p:txBody>
          <a:bodyPr>
            <a:normAutofit fontScale="92500" lnSpcReduction="20000"/>
          </a:bodyPr>
          <a:lstStyle/>
          <a:p>
            <a:r>
              <a:rPr lang="en-GB" sz="3300" dirty="0"/>
              <a:t>Aged 70 years</a:t>
            </a:r>
          </a:p>
          <a:p>
            <a:r>
              <a:rPr lang="en-GB" sz="3300" dirty="0" err="1">
                <a:solidFill>
                  <a:schemeClr val="accent1"/>
                </a:solidFill>
              </a:rPr>
              <a:t>HFrEF</a:t>
            </a:r>
            <a:r>
              <a:rPr lang="en-GB" sz="3300" dirty="0">
                <a:solidFill>
                  <a:schemeClr val="accent1"/>
                </a:solidFill>
              </a:rPr>
              <a:t> (LVEF 35%)</a:t>
            </a:r>
          </a:p>
          <a:p>
            <a:r>
              <a:rPr lang="en-GB" sz="3300" dirty="0"/>
              <a:t>CHD: MI 8 years ago, TIIDM, HT</a:t>
            </a:r>
          </a:p>
          <a:p>
            <a:r>
              <a:rPr lang="en-GB" sz="3300" dirty="0"/>
              <a:t>Retired plumber lives with wife, Agnes</a:t>
            </a:r>
          </a:p>
          <a:p>
            <a:r>
              <a:rPr lang="en-GB" sz="3300" dirty="0"/>
              <a:t>Enjoys playing golf- regular 18 hole rounds</a:t>
            </a:r>
          </a:p>
          <a:p>
            <a:pPr marL="0" indent="0">
              <a:buNone/>
            </a:pPr>
            <a:endParaRPr lang="en-GB" dirty="0"/>
          </a:p>
          <a:p>
            <a:pPr marL="0" indent="0">
              <a:buNone/>
            </a:pPr>
            <a:r>
              <a:rPr lang="en-GB" dirty="0">
                <a:solidFill>
                  <a:schemeClr val="accent1"/>
                </a:solidFill>
              </a:rPr>
              <a:t>Has come to surgery for a review…</a:t>
            </a:r>
          </a:p>
          <a:p>
            <a:endParaRPr lang="en-GB" dirty="0"/>
          </a:p>
        </p:txBody>
      </p:sp>
      <p:sp>
        <p:nvSpPr>
          <p:cNvPr id="5" name="Content Placeholder 4">
            <a:extLst>
              <a:ext uri="{FF2B5EF4-FFF2-40B4-BE49-F238E27FC236}">
                <a16:creationId xmlns:a16="http://schemas.microsoft.com/office/drawing/2014/main" id="{8B6E3F80-22A8-4B3A-B130-F76E2D3C649C}"/>
              </a:ext>
            </a:extLst>
          </p:cNvPr>
          <p:cNvSpPr>
            <a:spLocks noGrp="1"/>
          </p:cNvSpPr>
          <p:nvPr>
            <p:ph sz="half" idx="2"/>
          </p:nvPr>
        </p:nvSpPr>
        <p:spPr/>
        <p:txBody>
          <a:bodyPr>
            <a:normAutofit fontScale="92500" lnSpcReduction="20000"/>
          </a:bodyPr>
          <a:lstStyle/>
          <a:p>
            <a:r>
              <a:rPr lang="en-GB" dirty="0"/>
              <a:t>BP 155/90</a:t>
            </a:r>
          </a:p>
          <a:p>
            <a:r>
              <a:rPr lang="en-GB" dirty="0"/>
              <a:t>Pulse 70bpm regular</a:t>
            </a:r>
          </a:p>
          <a:p>
            <a:r>
              <a:rPr lang="en-GB" dirty="0"/>
              <a:t>NYHA II, slight decline last 6 months</a:t>
            </a:r>
          </a:p>
          <a:p>
            <a:r>
              <a:rPr lang="en-GB" dirty="0">
                <a:solidFill>
                  <a:schemeClr val="accent1"/>
                </a:solidFill>
              </a:rPr>
              <a:t>Struggling with SOB when plays golf</a:t>
            </a:r>
          </a:p>
          <a:p>
            <a:r>
              <a:rPr lang="en-GB" dirty="0"/>
              <a:t>No peripheral oedema, PND/orthopnoea</a:t>
            </a:r>
          </a:p>
          <a:p>
            <a:r>
              <a:rPr lang="en-GB" dirty="0"/>
              <a:t>Chest sounds clear and no chest pain</a:t>
            </a:r>
            <a:endParaRPr lang="en-GB" sz="1800" dirty="0"/>
          </a:p>
        </p:txBody>
      </p:sp>
      <p:pic>
        <p:nvPicPr>
          <p:cNvPr id="7" name="Picture 6">
            <a:extLst>
              <a:ext uri="{FF2B5EF4-FFF2-40B4-BE49-F238E27FC236}">
                <a16:creationId xmlns:a16="http://schemas.microsoft.com/office/drawing/2014/main" id="{01E22F85-3EC9-474D-840F-3EA39C52A25D}"/>
              </a:ext>
            </a:extLst>
          </p:cNvPr>
          <p:cNvPicPr>
            <a:picLocks noChangeAspect="1"/>
          </p:cNvPicPr>
          <p:nvPr/>
        </p:nvPicPr>
        <p:blipFill>
          <a:blip r:embed="rId2"/>
          <a:stretch>
            <a:fillRect/>
          </a:stretch>
        </p:blipFill>
        <p:spPr>
          <a:xfrm>
            <a:off x="10066789" y="600101"/>
            <a:ext cx="1877068" cy="835224"/>
          </a:xfrm>
          <a:prstGeom prst="rect">
            <a:avLst/>
          </a:prstGeom>
        </p:spPr>
      </p:pic>
    </p:spTree>
    <p:extLst>
      <p:ext uri="{BB962C8B-B14F-4D97-AF65-F5344CB8AC3E}">
        <p14:creationId xmlns:p14="http://schemas.microsoft.com/office/powerpoint/2010/main" val="165374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518A-75AA-48F7-95C9-4F190E9CB6A4}"/>
              </a:ext>
            </a:extLst>
          </p:cNvPr>
          <p:cNvSpPr>
            <a:spLocks noGrp="1"/>
          </p:cNvSpPr>
          <p:nvPr>
            <p:ph type="title"/>
          </p:nvPr>
        </p:nvSpPr>
        <p:spPr/>
        <p:txBody>
          <a:bodyPr/>
          <a:lstStyle/>
          <a:p>
            <a:r>
              <a:rPr lang="en-GB" dirty="0">
                <a:solidFill>
                  <a:schemeClr val="accent1"/>
                </a:solidFill>
              </a:rPr>
              <a:t>Checks prior to starting anticoagulation</a:t>
            </a:r>
          </a:p>
        </p:txBody>
      </p:sp>
      <p:sp>
        <p:nvSpPr>
          <p:cNvPr id="3" name="Content Placeholder 2">
            <a:extLst>
              <a:ext uri="{FF2B5EF4-FFF2-40B4-BE49-F238E27FC236}">
                <a16:creationId xmlns:a16="http://schemas.microsoft.com/office/drawing/2014/main" id="{FC6B1758-E580-48E7-AD87-345335A6C548}"/>
              </a:ext>
            </a:extLst>
          </p:cNvPr>
          <p:cNvSpPr>
            <a:spLocks noGrp="1"/>
          </p:cNvSpPr>
          <p:nvPr>
            <p:ph idx="1"/>
          </p:nvPr>
        </p:nvSpPr>
        <p:spPr>
          <a:xfrm>
            <a:off x="838200" y="1600200"/>
            <a:ext cx="10515600" cy="4972049"/>
          </a:xfrm>
        </p:spPr>
        <p:txBody>
          <a:bodyPr>
            <a:normAutofit fontScale="92500" lnSpcReduction="20000"/>
          </a:bodyPr>
          <a:lstStyle/>
          <a:p>
            <a:r>
              <a:rPr lang="en-GB" dirty="0"/>
              <a:t>CHA2DS2VASc score</a:t>
            </a:r>
          </a:p>
          <a:p>
            <a:r>
              <a:rPr lang="en-GB" dirty="0"/>
              <a:t>HASBLED or ORBIT score</a:t>
            </a:r>
          </a:p>
          <a:p>
            <a:r>
              <a:rPr lang="en-GB" dirty="0"/>
              <a:t>Patient preference</a:t>
            </a:r>
          </a:p>
          <a:p>
            <a:r>
              <a:rPr lang="en-GB" dirty="0"/>
              <a:t>Lifestyle factors</a:t>
            </a:r>
          </a:p>
          <a:p>
            <a:r>
              <a:rPr lang="en-GB" dirty="0"/>
              <a:t>Renal function</a:t>
            </a:r>
          </a:p>
          <a:p>
            <a:r>
              <a:rPr lang="en-GB" dirty="0"/>
              <a:t>Weight</a:t>
            </a:r>
          </a:p>
          <a:p>
            <a:r>
              <a:rPr lang="en-GB" dirty="0"/>
              <a:t>Interacting medications</a:t>
            </a:r>
          </a:p>
          <a:p>
            <a:r>
              <a:rPr lang="en-GB" dirty="0"/>
              <a:t>FBC</a:t>
            </a:r>
          </a:p>
          <a:p>
            <a:r>
              <a:rPr lang="en-GB" dirty="0"/>
              <a:t>Liver function</a:t>
            </a:r>
          </a:p>
          <a:p>
            <a:r>
              <a:rPr lang="en-GB" dirty="0"/>
              <a:t>Clotting screen</a:t>
            </a:r>
          </a:p>
          <a:p>
            <a:r>
              <a:rPr lang="en-GB" dirty="0">
                <a:hlinkClick r:id="rId2"/>
              </a:rPr>
              <a:t>DOAC initiation and monitoring template SEL SEPT 2020 FINAL.pdf (lambethccg.nhs.uk)</a:t>
            </a:r>
            <a:endParaRPr lang="en-GB" dirty="0"/>
          </a:p>
          <a:p>
            <a:endParaRPr lang="en-GB" dirty="0"/>
          </a:p>
        </p:txBody>
      </p:sp>
      <p:pic>
        <p:nvPicPr>
          <p:cNvPr id="4" name="Picture 3">
            <a:extLst>
              <a:ext uri="{FF2B5EF4-FFF2-40B4-BE49-F238E27FC236}">
                <a16:creationId xmlns:a16="http://schemas.microsoft.com/office/drawing/2014/main" id="{C01294A4-7731-4698-BB56-C92F878AA582}"/>
              </a:ext>
            </a:extLst>
          </p:cNvPr>
          <p:cNvPicPr>
            <a:picLocks noChangeAspect="1"/>
          </p:cNvPicPr>
          <p:nvPr/>
        </p:nvPicPr>
        <p:blipFill>
          <a:blip r:embed="rId3"/>
          <a:stretch>
            <a:fillRect/>
          </a:stretch>
        </p:blipFill>
        <p:spPr>
          <a:xfrm>
            <a:off x="10111655" y="192682"/>
            <a:ext cx="1950889" cy="835224"/>
          </a:xfrm>
          <a:prstGeom prst="rect">
            <a:avLst/>
          </a:prstGeom>
        </p:spPr>
      </p:pic>
    </p:spTree>
    <p:extLst>
      <p:ext uri="{BB962C8B-B14F-4D97-AF65-F5344CB8AC3E}">
        <p14:creationId xmlns:p14="http://schemas.microsoft.com/office/powerpoint/2010/main" val="3220957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77BC-1004-47D5-A29A-A70097295B78}"/>
              </a:ext>
            </a:extLst>
          </p:cNvPr>
          <p:cNvSpPr>
            <a:spLocks noGrp="1"/>
          </p:cNvSpPr>
          <p:nvPr>
            <p:ph type="title"/>
          </p:nvPr>
        </p:nvSpPr>
        <p:spPr/>
        <p:txBody>
          <a:bodyPr/>
          <a:lstStyle/>
          <a:p>
            <a:r>
              <a:rPr lang="en-GB" dirty="0">
                <a:solidFill>
                  <a:schemeClr val="accent1"/>
                </a:solidFill>
              </a:rPr>
              <a:t>Peter</a:t>
            </a:r>
          </a:p>
        </p:txBody>
      </p:sp>
      <p:sp>
        <p:nvSpPr>
          <p:cNvPr id="3" name="Content Placeholder 2">
            <a:extLst>
              <a:ext uri="{FF2B5EF4-FFF2-40B4-BE49-F238E27FC236}">
                <a16:creationId xmlns:a16="http://schemas.microsoft.com/office/drawing/2014/main" id="{9AC09035-99FA-4914-9C20-5A765436589C}"/>
              </a:ext>
            </a:extLst>
          </p:cNvPr>
          <p:cNvSpPr>
            <a:spLocks noGrp="1"/>
          </p:cNvSpPr>
          <p:nvPr>
            <p:ph idx="1"/>
          </p:nvPr>
        </p:nvSpPr>
        <p:spPr>
          <a:xfrm>
            <a:off x="838200" y="1485900"/>
            <a:ext cx="10515600" cy="5179418"/>
          </a:xfrm>
        </p:spPr>
        <p:txBody>
          <a:bodyPr>
            <a:normAutofit fontScale="92500" lnSpcReduction="10000"/>
          </a:bodyPr>
          <a:lstStyle/>
          <a:p>
            <a:r>
              <a:rPr lang="en-GB" dirty="0"/>
              <a:t>CHA</a:t>
            </a:r>
            <a:r>
              <a:rPr lang="en-GB" sz="1300" dirty="0"/>
              <a:t>2</a:t>
            </a:r>
            <a:r>
              <a:rPr lang="en-GB" dirty="0"/>
              <a:t>DS</a:t>
            </a:r>
            <a:r>
              <a:rPr lang="en-GB" sz="1300" dirty="0"/>
              <a:t>2</a:t>
            </a:r>
            <a:r>
              <a:rPr lang="en-GB" dirty="0"/>
              <a:t>VASc score 3: equates to 3.2% risk of stroke per annum</a:t>
            </a:r>
          </a:p>
          <a:p>
            <a:r>
              <a:rPr lang="en-GB" dirty="0"/>
              <a:t>HASBLED score 1 (age &gt;65): 3.4% risk or 1.02 bleeds per 100 patient years</a:t>
            </a:r>
          </a:p>
          <a:p>
            <a:r>
              <a:rPr lang="en-GB" dirty="0"/>
              <a:t>ORBIT score is 0: low risk group </a:t>
            </a:r>
          </a:p>
          <a:p>
            <a:r>
              <a:rPr lang="en-GB" dirty="0">
                <a:hlinkClick r:id="rId2"/>
              </a:rPr>
              <a:t>https://www.mdcalc.com/orbit-bleeding-risk-score-atrial-fibrillation</a:t>
            </a:r>
            <a:endParaRPr lang="en-GB" dirty="0"/>
          </a:p>
          <a:p>
            <a:r>
              <a:rPr lang="en-GB" dirty="0">
                <a:solidFill>
                  <a:schemeClr val="accent1"/>
                </a:solidFill>
              </a:rPr>
              <a:t>Explain benefits: risks of anticoagulation </a:t>
            </a:r>
          </a:p>
          <a:p>
            <a:r>
              <a:rPr lang="en-GB" dirty="0"/>
              <a:t>Peter is not keen to take warfarin -lot of monitoring visits</a:t>
            </a:r>
          </a:p>
          <a:p>
            <a:r>
              <a:rPr lang="en-GB" dirty="0"/>
              <a:t>Disabled wife at home requires 24 hour care so reluctant to attend regularly for blood tests</a:t>
            </a:r>
          </a:p>
          <a:p>
            <a:r>
              <a:rPr lang="en-GB" dirty="0">
                <a:solidFill>
                  <a:schemeClr val="accent1"/>
                </a:solidFill>
              </a:rPr>
              <a:t>Reassure</a:t>
            </a:r>
            <a:r>
              <a:rPr lang="en-GB" dirty="0"/>
              <a:t> that DOAC requires less monitoring</a:t>
            </a:r>
          </a:p>
          <a:p>
            <a:r>
              <a:rPr lang="en-GB" dirty="0" err="1"/>
              <a:t>CrCl</a:t>
            </a:r>
            <a:r>
              <a:rPr lang="en-GB" dirty="0"/>
              <a:t> calculated as 62ml/min, lack of interacting drugs</a:t>
            </a:r>
          </a:p>
          <a:p>
            <a:r>
              <a:rPr lang="en-GB" dirty="0">
                <a:solidFill>
                  <a:schemeClr val="accent1"/>
                </a:solidFill>
              </a:rPr>
              <a:t>Prescribed </a:t>
            </a:r>
            <a:r>
              <a:rPr lang="en-GB" dirty="0" err="1">
                <a:solidFill>
                  <a:schemeClr val="accent1"/>
                </a:solidFill>
              </a:rPr>
              <a:t>edoxaban</a:t>
            </a:r>
            <a:r>
              <a:rPr lang="en-GB" dirty="0">
                <a:solidFill>
                  <a:schemeClr val="accent1"/>
                </a:solidFill>
              </a:rPr>
              <a:t> 60mg daily</a:t>
            </a:r>
            <a:r>
              <a:rPr lang="en-GB" dirty="0"/>
              <a:t>, counselled and referred to CP for NMS</a:t>
            </a:r>
          </a:p>
          <a:p>
            <a:r>
              <a:rPr lang="en-GB" dirty="0"/>
              <a:t>Coded AF on EMIS</a:t>
            </a:r>
          </a:p>
        </p:txBody>
      </p:sp>
      <p:pic>
        <p:nvPicPr>
          <p:cNvPr id="4" name="Picture 3">
            <a:extLst>
              <a:ext uri="{FF2B5EF4-FFF2-40B4-BE49-F238E27FC236}">
                <a16:creationId xmlns:a16="http://schemas.microsoft.com/office/drawing/2014/main" id="{F4C585B9-007F-4F51-90E2-9C3B127768C4}"/>
              </a:ext>
            </a:extLst>
          </p:cNvPr>
          <p:cNvPicPr>
            <a:picLocks noChangeAspect="1"/>
          </p:cNvPicPr>
          <p:nvPr/>
        </p:nvPicPr>
        <p:blipFill>
          <a:blip r:embed="rId3"/>
          <a:stretch>
            <a:fillRect/>
          </a:stretch>
        </p:blipFill>
        <p:spPr>
          <a:xfrm>
            <a:off x="10030408" y="192682"/>
            <a:ext cx="1877306" cy="835224"/>
          </a:xfrm>
          <a:prstGeom prst="rect">
            <a:avLst/>
          </a:prstGeom>
        </p:spPr>
      </p:pic>
    </p:spTree>
    <p:extLst>
      <p:ext uri="{BB962C8B-B14F-4D97-AF65-F5344CB8AC3E}">
        <p14:creationId xmlns:p14="http://schemas.microsoft.com/office/powerpoint/2010/main" val="2645783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DE47-9410-477A-972B-376C3DB0525B}"/>
              </a:ext>
            </a:extLst>
          </p:cNvPr>
          <p:cNvSpPr>
            <a:spLocks noGrp="1"/>
          </p:cNvSpPr>
          <p:nvPr>
            <p:ph type="title"/>
          </p:nvPr>
        </p:nvSpPr>
        <p:spPr/>
        <p:txBody>
          <a:bodyPr/>
          <a:lstStyle/>
          <a:p>
            <a:r>
              <a:rPr lang="en-GB" dirty="0">
                <a:solidFill>
                  <a:schemeClr val="accent1"/>
                </a:solidFill>
              </a:rPr>
              <a:t>When should Peter have his next renal function check in primary care?</a:t>
            </a:r>
          </a:p>
        </p:txBody>
      </p:sp>
      <p:sp>
        <p:nvSpPr>
          <p:cNvPr id="3" name="Content Placeholder 2">
            <a:extLst>
              <a:ext uri="{FF2B5EF4-FFF2-40B4-BE49-F238E27FC236}">
                <a16:creationId xmlns:a16="http://schemas.microsoft.com/office/drawing/2014/main" id="{CDC9F4DA-578C-4CE5-9D7D-21FA6EBE3DDC}"/>
              </a:ext>
            </a:extLst>
          </p:cNvPr>
          <p:cNvSpPr>
            <a:spLocks noGrp="1"/>
          </p:cNvSpPr>
          <p:nvPr>
            <p:ph idx="1"/>
          </p:nvPr>
        </p:nvSpPr>
        <p:spPr>
          <a:xfrm>
            <a:off x="838200" y="1971675"/>
            <a:ext cx="10515600" cy="4205288"/>
          </a:xfrm>
        </p:spPr>
        <p:txBody>
          <a:bodyPr/>
          <a:lstStyle/>
          <a:p>
            <a:r>
              <a:rPr lang="en-GB" dirty="0"/>
              <a:t>1 month</a:t>
            </a:r>
          </a:p>
          <a:p>
            <a:r>
              <a:rPr lang="en-GB" dirty="0"/>
              <a:t>6 months</a:t>
            </a:r>
          </a:p>
          <a:p>
            <a:r>
              <a:rPr lang="en-GB" dirty="0"/>
              <a:t>12 months</a:t>
            </a:r>
          </a:p>
          <a:p>
            <a:r>
              <a:rPr lang="en-GB" dirty="0"/>
              <a:t>2 years</a:t>
            </a:r>
          </a:p>
        </p:txBody>
      </p:sp>
      <p:pic>
        <p:nvPicPr>
          <p:cNvPr id="4" name="Picture 3">
            <a:extLst>
              <a:ext uri="{FF2B5EF4-FFF2-40B4-BE49-F238E27FC236}">
                <a16:creationId xmlns:a16="http://schemas.microsoft.com/office/drawing/2014/main" id="{38219D05-4E10-4468-B08C-0CB1306E7983}"/>
              </a:ext>
            </a:extLst>
          </p:cNvPr>
          <p:cNvPicPr>
            <a:picLocks noChangeAspect="1"/>
          </p:cNvPicPr>
          <p:nvPr/>
        </p:nvPicPr>
        <p:blipFill>
          <a:blip r:embed="rId2"/>
          <a:stretch>
            <a:fillRect/>
          </a:stretch>
        </p:blipFill>
        <p:spPr>
          <a:xfrm>
            <a:off x="10653291" y="192682"/>
            <a:ext cx="1401017" cy="835224"/>
          </a:xfrm>
          <a:prstGeom prst="rect">
            <a:avLst/>
          </a:prstGeom>
        </p:spPr>
      </p:pic>
    </p:spTree>
    <p:extLst>
      <p:ext uri="{BB962C8B-B14F-4D97-AF65-F5344CB8AC3E}">
        <p14:creationId xmlns:p14="http://schemas.microsoft.com/office/powerpoint/2010/main" val="1847804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B46A8-CFFF-4D61-A4E7-707BCEBCC276}"/>
              </a:ext>
            </a:extLst>
          </p:cNvPr>
          <p:cNvSpPr>
            <a:spLocks noGrp="1"/>
          </p:cNvSpPr>
          <p:nvPr>
            <p:ph type="title"/>
          </p:nvPr>
        </p:nvSpPr>
        <p:spPr/>
        <p:txBody>
          <a:bodyPr/>
          <a:lstStyle/>
          <a:p>
            <a:r>
              <a:rPr lang="en-GB" dirty="0">
                <a:hlinkClick r:id="rId2"/>
              </a:rPr>
              <a:t>Calculating renal function for DOACs Sept 2019 FINAL.pdf (lambethccg.nhs.uk)</a:t>
            </a:r>
            <a:endParaRPr lang="en-GB" dirty="0"/>
          </a:p>
        </p:txBody>
      </p:sp>
      <p:pic>
        <p:nvPicPr>
          <p:cNvPr id="5" name="Content Placeholder 4">
            <a:extLst>
              <a:ext uri="{FF2B5EF4-FFF2-40B4-BE49-F238E27FC236}">
                <a16:creationId xmlns:a16="http://schemas.microsoft.com/office/drawing/2014/main" id="{4878A998-51FC-4AA9-8976-A13FF16F8B34}"/>
              </a:ext>
            </a:extLst>
          </p:cNvPr>
          <p:cNvPicPr>
            <a:picLocks noGrp="1" noChangeAspect="1"/>
          </p:cNvPicPr>
          <p:nvPr>
            <p:ph idx="1"/>
          </p:nvPr>
        </p:nvPicPr>
        <p:blipFill>
          <a:blip r:embed="rId3"/>
          <a:stretch>
            <a:fillRect/>
          </a:stretch>
        </p:blipFill>
        <p:spPr>
          <a:xfrm>
            <a:off x="704851" y="2038350"/>
            <a:ext cx="10972800" cy="40005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EBBFE4C4-DEFC-4749-A6E4-A35315C7B7EC}"/>
              </a:ext>
            </a:extLst>
          </p:cNvPr>
          <p:cNvPicPr>
            <a:picLocks noChangeAspect="1"/>
          </p:cNvPicPr>
          <p:nvPr/>
        </p:nvPicPr>
        <p:blipFill>
          <a:blip r:embed="rId4"/>
          <a:stretch>
            <a:fillRect/>
          </a:stretch>
        </p:blipFill>
        <p:spPr>
          <a:xfrm>
            <a:off x="9967259" y="1029295"/>
            <a:ext cx="1877731" cy="835224"/>
          </a:xfrm>
          <a:prstGeom prst="rect">
            <a:avLst/>
          </a:prstGeom>
        </p:spPr>
      </p:pic>
    </p:spTree>
    <p:extLst>
      <p:ext uri="{BB962C8B-B14F-4D97-AF65-F5344CB8AC3E}">
        <p14:creationId xmlns:p14="http://schemas.microsoft.com/office/powerpoint/2010/main" val="2617279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0664-331F-4B7F-8DC7-9B7D2D75F486}"/>
              </a:ext>
            </a:extLst>
          </p:cNvPr>
          <p:cNvSpPr>
            <a:spLocks noGrp="1"/>
          </p:cNvSpPr>
          <p:nvPr>
            <p:ph type="title"/>
          </p:nvPr>
        </p:nvSpPr>
        <p:spPr/>
        <p:txBody>
          <a:bodyPr/>
          <a:lstStyle/>
          <a:p>
            <a:r>
              <a:rPr lang="en-GB" dirty="0">
                <a:solidFill>
                  <a:schemeClr val="accent1"/>
                </a:solidFill>
              </a:rPr>
              <a:t>What should be checked at least annually for DOAC patients?</a:t>
            </a:r>
          </a:p>
        </p:txBody>
      </p:sp>
      <p:sp>
        <p:nvSpPr>
          <p:cNvPr id="3" name="Content Placeholder 2">
            <a:extLst>
              <a:ext uri="{FF2B5EF4-FFF2-40B4-BE49-F238E27FC236}">
                <a16:creationId xmlns:a16="http://schemas.microsoft.com/office/drawing/2014/main" id="{BCF20B95-B6DD-4DA7-8A26-B752D6BF4DE8}"/>
              </a:ext>
            </a:extLst>
          </p:cNvPr>
          <p:cNvSpPr>
            <a:spLocks noGrp="1"/>
          </p:cNvSpPr>
          <p:nvPr>
            <p:ph idx="1"/>
          </p:nvPr>
        </p:nvSpPr>
        <p:spPr/>
        <p:txBody>
          <a:bodyPr>
            <a:normAutofit/>
          </a:bodyPr>
          <a:lstStyle/>
          <a:p>
            <a:r>
              <a:rPr lang="en-GB" dirty="0"/>
              <a:t>Audience to add text</a:t>
            </a:r>
          </a:p>
          <a:p>
            <a:endParaRPr lang="en-GB" dirty="0"/>
          </a:p>
        </p:txBody>
      </p:sp>
      <p:pic>
        <p:nvPicPr>
          <p:cNvPr id="4" name="Picture 3">
            <a:extLst>
              <a:ext uri="{FF2B5EF4-FFF2-40B4-BE49-F238E27FC236}">
                <a16:creationId xmlns:a16="http://schemas.microsoft.com/office/drawing/2014/main" id="{7AF1432B-69EE-432B-B1B9-7948D61E2E0C}"/>
              </a:ext>
            </a:extLst>
          </p:cNvPr>
          <p:cNvPicPr>
            <a:picLocks noChangeAspect="1"/>
          </p:cNvPicPr>
          <p:nvPr/>
        </p:nvPicPr>
        <p:blipFill>
          <a:blip r:embed="rId2"/>
          <a:stretch>
            <a:fillRect/>
          </a:stretch>
        </p:blipFill>
        <p:spPr>
          <a:xfrm>
            <a:off x="10665875" y="922933"/>
            <a:ext cx="1375850" cy="835224"/>
          </a:xfrm>
          <a:prstGeom prst="rect">
            <a:avLst/>
          </a:prstGeom>
        </p:spPr>
      </p:pic>
    </p:spTree>
    <p:extLst>
      <p:ext uri="{BB962C8B-B14F-4D97-AF65-F5344CB8AC3E}">
        <p14:creationId xmlns:p14="http://schemas.microsoft.com/office/powerpoint/2010/main" val="899229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8830-1874-4B05-8B5F-8174F0A264EE}"/>
              </a:ext>
            </a:extLst>
          </p:cNvPr>
          <p:cNvSpPr>
            <a:spLocks noGrp="1"/>
          </p:cNvSpPr>
          <p:nvPr>
            <p:ph type="title"/>
          </p:nvPr>
        </p:nvSpPr>
        <p:spPr>
          <a:xfrm>
            <a:off x="838200" y="365125"/>
            <a:ext cx="10515600" cy="1325564"/>
          </a:xfrm>
        </p:spPr>
        <p:txBody>
          <a:bodyPr>
            <a:normAutofit fontScale="90000"/>
          </a:bodyPr>
          <a:lstStyle/>
          <a:p>
            <a:r>
              <a:rPr lang="en-GB" dirty="0">
                <a:hlinkClick r:id="rId2"/>
              </a:rPr>
              <a:t>DOAC initiation and monitoring template SEL SEPT 2020 FINAL.pdf (lambethccg.nhs.uk)</a:t>
            </a:r>
            <a:br>
              <a:rPr lang="en-GB" dirty="0"/>
            </a:br>
            <a:endParaRPr lang="en-GB" dirty="0"/>
          </a:p>
        </p:txBody>
      </p:sp>
      <p:pic>
        <p:nvPicPr>
          <p:cNvPr id="5" name="Content Placeholder 4">
            <a:extLst>
              <a:ext uri="{FF2B5EF4-FFF2-40B4-BE49-F238E27FC236}">
                <a16:creationId xmlns:a16="http://schemas.microsoft.com/office/drawing/2014/main" id="{A63CBD29-C5F1-4C3E-87FB-C3678BB12C73}"/>
              </a:ext>
            </a:extLst>
          </p:cNvPr>
          <p:cNvPicPr>
            <a:picLocks noGrp="1" noChangeAspect="1"/>
          </p:cNvPicPr>
          <p:nvPr>
            <p:ph idx="1"/>
          </p:nvPr>
        </p:nvPicPr>
        <p:blipFill>
          <a:blip r:embed="rId3"/>
          <a:stretch>
            <a:fillRect/>
          </a:stretch>
        </p:blipFill>
        <p:spPr>
          <a:xfrm>
            <a:off x="542925" y="1409700"/>
            <a:ext cx="10907395" cy="5367021"/>
          </a:xfrm>
        </p:spPr>
      </p:pic>
      <p:pic>
        <p:nvPicPr>
          <p:cNvPr id="3" name="Picture 2">
            <a:extLst>
              <a:ext uri="{FF2B5EF4-FFF2-40B4-BE49-F238E27FC236}">
                <a16:creationId xmlns:a16="http://schemas.microsoft.com/office/drawing/2014/main" id="{AE9BF9BC-C63C-4F23-BA50-5227E8C80B03}"/>
              </a:ext>
            </a:extLst>
          </p:cNvPr>
          <p:cNvPicPr>
            <a:picLocks noChangeAspect="1"/>
          </p:cNvPicPr>
          <p:nvPr/>
        </p:nvPicPr>
        <p:blipFill>
          <a:blip r:embed="rId4"/>
          <a:stretch>
            <a:fillRect/>
          </a:stretch>
        </p:blipFill>
        <p:spPr>
          <a:xfrm>
            <a:off x="10655747" y="715228"/>
            <a:ext cx="1396105" cy="835224"/>
          </a:xfrm>
          <a:prstGeom prst="rect">
            <a:avLst/>
          </a:prstGeom>
        </p:spPr>
      </p:pic>
    </p:spTree>
    <p:extLst>
      <p:ext uri="{BB962C8B-B14F-4D97-AF65-F5344CB8AC3E}">
        <p14:creationId xmlns:p14="http://schemas.microsoft.com/office/powerpoint/2010/main" val="1377773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3B21-799E-470A-9697-59914B6FE4A4}"/>
              </a:ext>
            </a:extLst>
          </p:cNvPr>
          <p:cNvSpPr>
            <a:spLocks noGrp="1"/>
          </p:cNvSpPr>
          <p:nvPr>
            <p:ph type="title"/>
          </p:nvPr>
        </p:nvSpPr>
        <p:spPr/>
        <p:txBody>
          <a:bodyPr/>
          <a:lstStyle/>
          <a:p>
            <a:r>
              <a:rPr lang="en-GB" dirty="0">
                <a:solidFill>
                  <a:schemeClr val="accent1"/>
                </a:solidFill>
              </a:rPr>
              <a:t>DOAC dosing adjustments (SEL guidance)</a:t>
            </a:r>
          </a:p>
        </p:txBody>
      </p:sp>
      <p:pic>
        <p:nvPicPr>
          <p:cNvPr id="5" name="Content Placeholder 4">
            <a:extLst>
              <a:ext uri="{FF2B5EF4-FFF2-40B4-BE49-F238E27FC236}">
                <a16:creationId xmlns:a16="http://schemas.microsoft.com/office/drawing/2014/main" id="{24C41995-ADD4-405F-93B6-21C6A433424D}"/>
              </a:ext>
            </a:extLst>
          </p:cNvPr>
          <p:cNvPicPr>
            <a:picLocks noGrp="1" noChangeAspect="1"/>
          </p:cNvPicPr>
          <p:nvPr>
            <p:ph idx="1"/>
          </p:nvPr>
        </p:nvPicPr>
        <p:blipFill>
          <a:blip r:embed="rId2"/>
          <a:stretch>
            <a:fillRect/>
          </a:stretch>
        </p:blipFill>
        <p:spPr>
          <a:xfrm>
            <a:off x="447041" y="1690687"/>
            <a:ext cx="11389360" cy="4802187"/>
          </a:xfrm>
        </p:spPr>
      </p:pic>
      <p:pic>
        <p:nvPicPr>
          <p:cNvPr id="3" name="Picture 2">
            <a:extLst>
              <a:ext uri="{FF2B5EF4-FFF2-40B4-BE49-F238E27FC236}">
                <a16:creationId xmlns:a16="http://schemas.microsoft.com/office/drawing/2014/main" id="{A48F6974-1CF0-459C-B45F-C2E8E4A8B58F}"/>
              </a:ext>
            </a:extLst>
          </p:cNvPr>
          <p:cNvPicPr>
            <a:picLocks noChangeAspect="1"/>
          </p:cNvPicPr>
          <p:nvPr/>
        </p:nvPicPr>
        <p:blipFill>
          <a:blip r:embed="rId3"/>
          <a:stretch>
            <a:fillRect/>
          </a:stretch>
        </p:blipFill>
        <p:spPr>
          <a:xfrm>
            <a:off x="10655747" y="115788"/>
            <a:ext cx="1396105" cy="835224"/>
          </a:xfrm>
          <a:prstGeom prst="rect">
            <a:avLst/>
          </a:prstGeom>
        </p:spPr>
      </p:pic>
    </p:spTree>
    <p:extLst>
      <p:ext uri="{BB962C8B-B14F-4D97-AF65-F5344CB8AC3E}">
        <p14:creationId xmlns:p14="http://schemas.microsoft.com/office/powerpoint/2010/main" val="241698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2762-4B01-4003-989E-2C4AB8558F50}"/>
              </a:ext>
            </a:extLst>
          </p:cNvPr>
          <p:cNvSpPr>
            <a:spLocks noGrp="1"/>
          </p:cNvSpPr>
          <p:nvPr>
            <p:ph type="title"/>
          </p:nvPr>
        </p:nvSpPr>
        <p:spPr/>
        <p:txBody>
          <a:bodyPr/>
          <a:lstStyle/>
          <a:p>
            <a:r>
              <a:rPr lang="en-GB" dirty="0">
                <a:solidFill>
                  <a:schemeClr val="accent1"/>
                </a:solidFill>
              </a:rPr>
              <a:t>Peter</a:t>
            </a:r>
          </a:p>
        </p:txBody>
      </p:sp>
      <p:sp>
        <p:nvSpPr>
          <p:cNvPr id="3" name="Content Placeholder 2">
            <a:extLst>
              <a:ext uri="{FF2B5EF4-FFF2-40B4-BE49-F238E27FC236}">
                <a16:creationId xmlns:a16="http://schemas.microsoft.com/office/drawing/2014/main" id="{5A253B5F-45CA-478C-8103-14900A7A6633}"/>
              </a:ext>
            </a:extLst>
          </p:cNvPr>
          <p:cNvSpPr>
            <a:spLocks noGrp="1"/>
          </p:cNvSpPr>
          <p:nvPr>
            <p:ph idx="1"/>
          </p:nvPr>
        </p:nvSpPr>
        <p:spPr>
          <a:xfrm>
            <a:off x="838200" y="1476462"/>
            <a:ext cx="10515600" cy="5151350"/>
          </a:xfrm>
        </p:spPr>
        <p:txBody>
          <a:bodyPr>
            <a:normAutofit fontScale="92500" lnSpcReduction="10000"/>
          </a:bodyPr>
          <a:lstStyle/>
          <a:p>
            <a:r>
              <a:rPr lang="en-GB" dirty="0"/>
              <a:t>Rate v rhythm control?</a:t>
            </a:r>
          </a:p>
          <a:p>
            <a:r>
              <a:rPr lang="en-GB" dirty="0"/>
              <a:t>Pulse rate 78bpm</a:t>
            </a:r>
          </a:p>
          <a:p>
            <a:r>
              <a:rPr lang="en-GB" dirty="0">
                <a:solidFill>
                  <a:schemeClr val="accent1"/>
                </a:solidFill>
              </a:rPr>
              <a:t>No symptoms- no need for rate control</a:t>
            </a:r>
          </a:p>
          <a:p>
            <a:r>
              <a:rPr lang="en-GB" dirty="0"/>
              <a:t>Rate control with beta-blocker (not sotalol) or RLCCB: aim for 90 to 110 bpm at rest</a:t>
            </a:r>
          </a:p>
          <a:p>
            <a:r>
              <a:rPr lang="en-GB" dirty="0"/>
              <a:t>Choice according to symptoms, HR, comorbidities and preferences</a:t>
            </a:r>
          </a:p>
          <a:p>
            <a:r>
              <a:rPr lang="en-GB" dirty="0"/>
              <a:t>Rhythm control: pharmacological and/or electrical for symptoms continue despite rate control- </a:t>
            </a:r>
            <a:r>
              <a:rPr lang="en-GB" dirty="0">
                <a:solidFill>
                  <a:srgbClr val="0070C0"/>
                </a:solidFill>
              </a:rPr>
              <a:t>refer for specialist input</a:t>
            </a:r>
          </a:p>
          <a:p>
            <a:r>
              <a:rPr lang="en-GB" dirty="0"/>
              <a:t>Amiodarone: rarely used now- initiation by specialist- often used ST around ablation/cardioversion/surgery- toxic side effects</a:t>
            </a:r>
          </a:p>
          <a:p>
            <a:pPr lvl="1"/>
            <a:r>
              <a:rPr lang="en-GB" dirty="0"/>
              <a:t>4 weeks before and up to 12 months post DCCV to maintain SR</a:t>
            </a:r>
          </a:p>
          <a:p>
            <a:pPr lvl="1"/>
            <a:r>
              <a:rPr lang="en-GB" dirty="0"/>
              <a:t>Continued 3 months post left atrial ablation to prevent AF recurrence</a:t>
            </a:r>
          </a:p>
          <a:p>
            <a:pPr lvl="1"/>
            <a:r>
              <a:rPr lang="en-GB" dirty="0"/>
              <a:t>6 weeks post CT surgery</a:t>
            </a:r>
          </a:p>
        </p:txBody>
      </p:sp>
      <p:pic>
        <p:nvPicPr>
          <p:cNvPr id="4" name="Picture 3">
            <a:extLst>
              <a:ext uri="{FF2B5EF4-FFF2-40B4-BE49-F238E27FC236}">
                <a16:creationId xmlns:a16="http://schemas.microsoft.com/office/drawing/2014/main" id="{31046858-8381-4CBF-A4E6-969372B82725}"/>
              </a:ext>
            </a:extLst>
          </p:cNvPr>
          <p:cNvPicPr>
            <a:picLocks noChangeAspect="1"/>
          </p:cNvPicPr>
          <p:nvPr/>
        </p:nvPicPr>
        <p:blipFill>
          <a:blip r:embed="rId2"/>
          <a:stretch>
            <a:fillRect/>
          </a:stretch>
        </p:blipFill>
        <p:spPr>
          <a:xfrm>
            <a:off x="9949343" y="230188"/>
            <a:ext cx="1887578" cy="835224"/>
          </a:xfrm>
          <a:prstGeom prst="rect">
            <a:avLst/>
          </a:prstGeom>
        </p:spPr>
      </p:pic>
    </p:spTree>
    <p:extLst>
      <p:ext uri="{BB962C8B-B14F-4D97-AF65-F5344CB8AC3E}">
        <p14:creationId xmlns:p14="http://schemas.microsoft.com/office/powerpoint/2010/main" val="3492129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4409-BF1E-4243-BF00-2D555065825A}"/>
              </a:ext>
            </a:extLst>
          </p:cNvPr>
          <p:cNvSpPr>
            <a:spLocks noGrp="1"/>
          </p:cNvSpPr>
          <p:nvPr>
            <p:ph type="title"/>
          </p:nvPr>
        </p:nvSpPr>
        <p:spPr/>
        <p:txBody>
          <a:bodyPr/>
          <a:lstStyle/>
          <a:p>
            <a:r>
              <a:rPr lang="en-GB" dirty="0">
                <a:solidFill>
                  <a:schemeClr val="accent1"/>
                </a:solidFill>
              </a:rPr>
              <a:t>Pathways and Support</a:t>
            </a:r>
          </a:p>
        </p:txBody>
      </p:sp>
      <p:sp>
        <p:nvSpPr>
          <p:cNvPr id="3" name="Content Placeholder 2">
            <a:extLst>
              <a:ext uri="{FF2B5EF4-FFF2-40B4-BE49-F238E27FC236}">
                <a16:creationId xmlns:a16="http://schemas.microsoft.com/office/drawing/2014/main" id="{8B854926-E32F-4CF9-9CCA-58A9E448BA45}"/>
              </a:ext>
            </a:extLst>
          </p:cNvPr>
          <p:cNvSpPr>
            <a:spLocks noGrp="1"/>
          </p:cNvSpPr>
          <p:nvPr>
            <p:ph idx="1"/>
          </p:nvPr>
        </p:nvSpPr>
        <p:spPr>
          <a:xfrm>
            <a:off x="838200" y="1533525"/>
            <a:ext cx="10515600" cy="4857750"/>
          </a:xfrm>
        </p:spPr>
        <p:txBody>
          <a:bodyPr>
            <a:normAutofit/>
          </a:bodyPr>
          <a:lstStyle/>
          <a:p>
            <a:r>
              <a:rPr lang="en-GB" dirty="0"/>
              <a:t>SEL CVD guidelines: </a:t>
            </a:r>
            <a:r>
              <a:rPr lang="en-GB" dirty="0">
                <a:hlinkClick r:id="rId2"/>
              </a:rPr>
              <a:t>South East London Area Prescribing Committee (lambethccg.nhs.uk)</a:t>
            </a:r>
            <a:endParaRPr lang="en-GB" dirty="0"/>
          </a:p>
          <a:p>
            <a:pPr lvl="1"/>
            <a:r>
              <a:rPr lang="en-GB" sz="2800" dirty="0"/>
              <a:t>DOAC initiation and monitoring guidance/template</a:t>
            </a:r>
          </a:p>
          <a:p>
            <a:pPr lvl="1"/>
            <a:r>
              <a:rPr lang="en-GB" sz="2800" dirty="0"/>
              <a:t>DOAC FAQs for primary care</a:t>
            </a:r>
          </a:p>
          <a:p>
            <a:pPr lvl="1"/>
            <a:r>
              <a:rPr lang="en-GB" sz="2800" dirty="0"/>
              <a:t>Renal monitoring for DOAC guidance</a:t>
            </a:r>
          </a:p>
          <a:p>
            <a:pPr lvl="1"/>
            <a:r>
              <a:rPr lang="en-GB" sz="2800" dirty="0"/>
              <a:t>Initiation of AC for NVAF guidance</a:t>
            </a:r>
          </a:p>
          <a:p>
            <a:pPr lvl="1"/>
            <a:r>
              <a:rPr lang="en-GB" sz="2800" dirty="0"/>
              <a:t>DOAC patient referral pathway for NVAF</a:t>
            </a:r>
          </a:p>
          <a:p>
            <a:r>
              <a:rPr lang="en-GB" dirty="0"/>
              <a:t>AF pathway SLCN</a:t>
            </a:r>
          </a:p>
          <a:p>
            <a:r>
              <a:rPr lang="en-GB" dirty="0"/>
              <a:t>NICE AF: diagnosis and management; </a:t>
            </a:r>
            <a:r>
              <a:rPr lang="en-GB" dirty="0">
                <a:hlinkClick r:id="rId3"/>
              </a:rPr>
              <a:t>https://www.nice.org.uk/guidance/ng196</a:t>
            </a:r>
            <a:endParaRPr lang="en-GB" dirty="0"/>
          </a:p>
          <a:p>
            <a:endParaRPr lang="en-GB" dirty="0"/>
          </a:p>
        </p:txBody>
      </p:sp>
      <p:pic>
        <p:nvPicPr>
          <p:cNvPr id="4" name="Picture 3">
            <a:extLst>
              <a:ext uri="{FF2B5EF4-FFF2-40B4-BE49-F238E27FC236}">
                <a16:creationId xmlns:a16="http://schemas.microsoft.com/office/drawing/2014/main" id="{0DEACAC8-6CFF-45F0-AA3E-448DDBA6282B}"/>
              </a:ext>
            </a:extLst>
          </p:cNvPr>
          <p:cNvPicPr>
            <a:picLocks noChangeAspect="1"/>
          </p:cNvPicPr>
          <p:nvPr/>
        </p:nvPicPr>
        <p:blipFill>
          <a:blip r:embed="rId4"/>
          <a:stretch>
            <a:fillRect/>
          </a:stretch>
        </p:blipFill>
        <p:spPr>
          <a:xfrm>
            <a:off x="10293292" y="192682"/>
            <a:ext cx="1661075" cy="835224"/>
          </a:xfrm>
          <a:prstGeom prst="rect">
            <a:avLst/>
          </a:prstGeom>
        </p:spPr>
      </p:pic>
    </p:spTree>
    <p:extLst>
      <p:ext uri="{BB962C8B-B14F-4D97-AF65-F5344CB8AC3E}">
        <p14:creationId xmlns:p14="http://schemas.microsoft.com/office/powerpoint/2010/main" val="710462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1F8F-1346-4F85-9874-80CD65D5E95D}"/>
              </a:ext>
            </a:extLst>
          </p:cNvPr>
          <p:cNvSpPr>
            <a:spLocks noGrp="1"/>
          </p:cNvSpPr>
          <p:nvPr>
            <p:ph type="title"/>
          </p:nvPr>
        </p:nvSpPr>
        <p:spPr/>
        <p:txBody>
          <a:bodyPr/>
          <a:lstStyle/>
          <a:p>
            <a:r>
              <a:rPr lang="en-GB" dirty="0">
                <a:solidFill>
                  <a:schemeClr val="accent1"/>
                </a:solidFill>
              </a:rPr>
              <a:t>Case study 3: Doris</a:t>
            </a:r>
          </a:p>
        </p:txBody>
      </p:sp>
      <p:sp>
        <p:nvSpPr>
          <p:cNvPr id="3" name="Content Placeholder 2">
            <a:extLst>
              <a:ext uri="{FF2B5EF4-FFF2-40B4-BE49-F238E27FC236}">
                <a16:creationId xmlns:a16="http://schemas.microsoft.com/office/drawing/2014/main" id="{EA674C7E-E2D6-4EBC-A09D-2BE67C9BD64B}"/>
              </a:ext>
            </a:extLst>
          </p:cNvPr>
          <p:cNvSpPr>
            <a:spLocks noGrp="1"/>
          </p:cNvSpPr>
          <p:nvPr>
            <p:ph idx="1"/>
          </p:nvPr>
        </p:nvSpPr>
        <p:spPr/>
        <p:txBody>
          <a:bodyPr/>
          <a:lstStyle/>
          <a:p>
            <a:r>
              <a:rPr lang="en-GB" dirty="0"/>
              <a:t>56 year old, African-Caribbean heritage</a:t>
            </a:r>
          </a:p>
          <a:p>
            <a:r>
              <a:rPr lang="en-GB" dirty="0"/>
              <a:t>Recent discharge post NSTEMI with PCI- DES to LAD artery</a:t>
            </a:r>
          </a:p>
          <a:p>
            <a:r>
              <a:rPr lang="en-GB" dirty="0"/>
              <a:t>LVEF 60%</a:t>
            </a:r>
          </a:p>
          <a:p>
            <a:r>
              <a:rPr lang="en-GB" dirty="0">
                <a:solidFill>
                  <a:schemeClr val="accent1"/>
                </a:solidFill>
              </a:rPr>
              <a:t>Smoker</a:t>
            </a:r>
          </a:p>
          <a:p>
            <a:r>
              <a:rPr lang="en-GB" dirty="0">
                <a:solidFill>
                  <a:schemeClr val="accent1"/>
                </a:solidFill>
              </a:rPr>
              <a:t>Overweight</a:t>
            </a:r>
            <a:r>
              <a:rPr lang="en-GB" dirty="0"/>
              <a:t> BMI 31</a:t>
            </a:r>
          </a:p>
          <a:p>
            <a:r>
              <a:rPr lang="en-GB" dirty="0"/>
              <a:t>TC 5.8mmol/L on admission, HDL 0.9mmol/L: </a:t>
            </a:r>
            <a:r>
              <a:rPr lang="en-GB" dirty="0">
                <a:solidFill>
                  <a:schemeClr val="accent1"/>
                </a:solidFill>
              </a:rPr>
              <a:t>non-HDL = 4.9mmol/L</a:t>
            </a:r>
          </a:p>
          <a:p>
            <a:r>
              <a:rPr lang="en-GB" dirty="0"/>
              <a:t>Renal function: serum Cr 82micromol/L, eGFR 85ml/min</a:t>
            </a:r>
          </a:p>
          <a:p>
            <a:r>
              <a:rPr lang="en-GB" dirty="0">
                <a:solidFill>
                  <a:schemeClr val="accent1"/>
                </a:solidFill>
              </a:rPr>
              <a:t>BP 156/96</a:t>
            </a:r>
            <a:r>
              <a:rPr lang="en-GB" dirty="0"/>
              <a:t>, HR 78bpm regular</a:t>
            </a:r>
          </a:p>
        </p:txBody>
      </p:sp>
      <p:pic>
        <p:nvPicPr>
          <p:cNvPr id="4" name="Picture 3">
            <a:extLst>
              <a:ext uri="{FF2B5EF4-FFF2-40B4-BE49-F238E27FC236}">
                <a16:creationId xmlns:a16="http://schemas.microsoft.com/office/drawing/2014/main" id="{D5B8864F-123F-455D-88B6-4E2782060260}"/>
              </a:ext>
            </a:extLst>
          </p:cNvPr>
          <p:cNvPicPr>
            <a:picLocks noChangeAspect="1"/>
          </p:cNvPicPr>
          <p:nvPr/>
        </p:nvPicPr>
        <p:blipFill>
          <a:blip r:embed="rId2"/>
          <a:stretch>
            <a:fillRect/>
          </a:stretch>
        </p:blipFill>
        <p:spPr>
          <a:xfrm>
            <a:off x="10184235" y="230188"/>
            <a:ext cx="1753355" cy="835224"/>
          </a:xfrm>
          <a:prstGeom prst="rect">
            <a:avLst/>
          </a:prstGeom>
        </p:spPr>
      </p:pic>
    </p:spTree>
    <p:extLst>
      <p:ext uri="{BB962C8B-B14F-4D97-AF65-F5344CB8AC3E}">
        <p14:creationId xmlns:p14="http://schemas.microsoft.com/office/powerpoint/2010/main" val="2529760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914F-A75B-4A41-A8E3-EA24FB733BB9}"/>
              </a:ext>
            </a:extLst>
          </p:cNvPr>
          <p:cNvSpPr>
            <a:spLocks noGrp="1"/>
          </p:cNvSpPr>
          <p:nvPr>
            <p:ph type="title"/>
          </p:nvPr>
        </p:nvSpPr>
        <p:spPr/>
        <p:txBody>
          <a:bodyPr/>
          <a:lstStyle/>
          <a:p>
            <a:r>
              <a:rPr lang="en-GB" dirty="0">
                <a:solidFill>
                  <a:schemeClr val="accent1"/>
                </a:solidFill>
              </a:rPr>
              <a:t>What symptoms of worsening HF affect George?</a:t>
            </a:r>
          </a:p>
        </p:txBody>
      </p:sp>
      <p:sp>
        <p:nvSpPr>
          <p:cNvPr id="3" name="Content Placeholder 2">
            <a:extLst>
              <a:ext uri="{FF2B5EF4-FFF2-40B4-BE49-F238E27FC236}">
                <a16:creationId xmlns:a16="http://schemas.microsoft.com/office/drawing/2014/main" id="{74008DF4-AB0B-48B3-8305-5C5AE90ADD77}"/>
              </a:ext>
            </a:extLst>
          </p:cNvPr>
          <p:cNvSpPr>
            <a:spLocks noGrp="1"/>
          </p:cNvSpPr>
          <p:nvPr>
            <p:ph idx="1"/>
          </p:nvPr>
        </p:nvSpPr>
        <p:spPr>
          <a:xfrm>
            <a:off x="838200" y="2047875"/>
            <a:ext cx="10515600" cy="4129088"/>
          </a:xfrm>
        </p:spPr>
        <p:txBody>
          <a:bodyPr/>
          <a:lstStyle/>
          <a:p>
            <a:r>
              <a:rPr lang="en-GB" dirty="0"/>
              <a:t>SOB when plays golf</a:t>
            </a:r>
          </a:p>
          <a:p>
            <a:r>
              <a:rPr lang="en-GB" dirty="0"/>
              <a:t>Peripheral oedema</a:t>
            </a:r>
          </a:p>
          <a:p>
            <a:r>
              <a:rPr lang="en-GB" dirty="0"/>
              <a:t>Chest pain</a:t>
            </a:r>
          </a:p>
          <a:p>
            <a:r>
              <a:rPr lang="en-GB" dirty="0"/>
              <a:t>All of the above</a:t>
            </a:r>
          </a:p>
          <a:p>
            <a:r>
              <a:rPr lang="en-GB" dirty="0"/>
              <a:t>None of the above</a:t>
            </a:r>
          </a:p>
          <a:p>
            <a:endParaRPr lang="en-GB" dirty="0"/>
          </a:p>
        </p:txBody>
      </p:sp>
      <p:pic>
        <p:nvPicPr>
          <p:cNvPr id="4" name="Picture 3">
            <a:extLst>
              <a:ext uri="{FF2B5EF4-FFF2-40B4-BE49-F238E27FC236}">
                <a16:creationId xmlns:a16="http://schemas.microsoft.com/office/drawing/2014/main" id="{5A6F7F2E-1A2F-4BF5-97CE-C40E82030754}"/>
              </a:ext>
            </a:extLst>
          </p:cNvPr>
          <p:cNvPicPr>
            <a:picLocks noChangeAspect="1"/>
          </p:cNvPicPr>
          <p:nvPr/>
        </p:nvPicPr>
        <p:blipFill>
          <a:blip r:embed="rId2"/>
          <a:stretch>
            <a:fillRect/>
          </a:stretch>
        </p:blipFill>
        <p:spPr>
          <a:xfrm>
            <a:off x="10130135" y="124436"/>
            <a:ext cx="1999661" cy="768163"/>
          </a:xfrm>
          <a:prstGeom prst="rect">
            <a:avLst/>
          </a:prstGeom>
        </p:spPr>
      </p:pic>
    </p:spTree>
    <p:extLst>
      <p:ext uri="{BB962C8B-B14F-4D97-AF65-F5344CB8AC3E}">
        <p14:creationId xmlns:p14="http://schemas.microsoft.com/office/powerpoint/2010/main" val="2583910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C48A-4062-48C9-9986-8FB49AD2CC49}"/>
              </a:ext>
            </a:extLst>
          </p:cNvPr>
          <p:cNvSpPr>
            <a:spLocks noGrp="1"/>
          </p:cNvSpPr>
          <p:nvPr>
            <p:ph type="title"/>
          </p:nvPr>
        </p:nvSpPr>
        <p:spPr/>
        <p:txBody>
          <a:bodyPr/>
          <a:lstStyle/>
          <a:p>
            <a:r>
              <a:rPr lang="en-GB" dirty="0">
                <a:solidFill>
                  <a:schemeClr val="accent1"/>
                </a:solidFill>
              </a:rPr>
              <a:t>Medication on discharge</a:t>
            </a:r>
          </a:p>
        </p:txBody>
      </p:sp>
      <p:sp>
        <p:nvSpPr>
          <p:cNvPr id="3" name="Content Placeholder 2">
            <a:extLst>
              <a:ext uri="{FF2B5EF4-FFF2-40B4-BE49-F238E27FC236}">
                <a16:creationId xmlns:a16="http://schemas.microsoft.com/office/drawing/2014/main" id="{FB10DD7A-AF90-4F26-967A-93F9EDA17F8D}"/>
              </a:ext>
            </a:extLst>
          </p:cNvPr>
          <p:cNvSpPr>
            <a:spLocks noGrp="1"/>
          </p:cNvSpPr>
          <p:nvPr>
            <p:ph idx="1"/>
          </p:nvPr>
        </p:nvSpPr>
        <p:spPr>
          <a:xfrm>
            <a:off x="838200" y="1476375"/>
            <a:ext cx="10515600" cy="5016500"/>
          </a:xfrm>
        </p:spPr>
        <p:txBody>
          <a:bodyPr>
            <a:normAutofit/>
          </a:bodyPr>
          <a:lstStyle/>
          <a:p>
            <a:r>
              <a:rPr lang="en-GB" sz="4000" dirty="0"/>
              <a:t>Aspirin 75mg daily</a:t>
            </a:r>
          </a:p>
          <a:p>
            <a:r>
              <a:rPr lang="en-GB" sz="4000" dirty="0"/>
              <a:t>Ticagrelor 90mg twice daily</a:t>
            </a:r>
          </a:p>
          <a:p>
            <a:r>
              <a:rPr lang="en-GB" sz="4000" dirty="0"/>
              <a:t>Ramipril </a:t>
            </a:r>
            <a:r>
              <a:rPr lang="en-GB" sz="4000" dirty="0">
                <a:solidFill>
                  <a:schemeClr val="accent1"/>
                </a:solidFill>
              </a:rPr>
              <a:t>2.5mg</a:t>
            </a:r>
            <a:r>
              <a:rPr lang="en-GB" sz="4000" dirty="0"/>
              <a:t> daily</a:t>
            </a:r>
          </a:p>
          <a:p>
            <a:r>
              <a:rPr lang="en-GB" sz="4000" dirty="0"/>
              <a:t>Bisoprolol </a:t>
            </a:r>
            <a:r>
              <a:rPr lang="en-GB" sz="4000" dirty="0">
                <a:solidFill>
                  <a:schemeClr val="accent1"/>
                </a:solidFill>
              </a:rPr>
              <a:t>2.5mg</a:t>
            </a:r>
            <a:r>
              <a:rPr lang="en-GB" sz="4000" dirty="0"/>
              <a:t> daily</a:t>
            </a:r>
          </a:p>
          <a:p>
            <a:r>
              <a:rPr lang="en-GB" sz="4000" dirty="0"/>
              <a:t>Atorvastatin 80mg daily</a:t>
            </a:r>
          </a:p>
          <a:p>
            <a:r>
              <a:rPr lang="en-GB" sz="4000" dirty="0"/>
              <a:t>Omeprazole 20mg daily</a:t>
            </a:r>
          </a:p>
          <a:p>
            <a:r>
              <a:rPr lang="en-GB" sz="4000" dirty="0"/>
              <a:t>GTN spray 1-2 puffs PRN</a:t>
            </a:r>
          </a:p>
        </p:txBody>
      </p:sp>
      <p:pic>
        <p:nvPicPr>
          <p:cNvPr id="4" name="Picture 3">
            <a:extLst>
              <a:ext uri="{FF2B5EF4-FFF2-40B4-BE49-F238E27FC236}">
                <a16:creationId xmlns:a16="http://schemas.microsoft.com/office/drawing/2014/main" id="{4E5A404F-8268-457C-AA02-0300EBB03C06}"/>
              </a:ext>
            </a:extLst>
          </p:cNvPr>
          <p:cNvPicPr>
            <a:picLocks noChangeAspect="1"/>
          </p:cNvPicPr>
          <p:nvPr/>
        </p:nvPicPr>
        <p:blipFill>
          <a:blip r:embed="rId2"/>
          <a:stretch>
            <a:fillRect/>
          </a:stretch>
        </p:blipFill>
        <p:spPr>
          <a:xfrm>
            <a:off x="10301681" y="108798"/>
            <a:ext cx="1652686" cy="835224"/>
          </a:xfrm>
          <a:prstGeom prst="rect">
            <a:avLst/>
          </a:prstGeom>
        </p:spPr>
      </p:pic>
    </p:spTree>
    <p:extLst>
      <p:ext uri="{BB962C8B-B14F-4D97-AF65-F5344CB8AC3E}">
        <p14:creationId xmlns:p14="http://schemas.microsoft.com/office/powerpoint/2010/main" val="1115392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7251-15DC-4A40-8391-2557B874F08A}"/>
              </a:ext>
            </a:extLst>
          </p:cNvPr>
          <p:cNvSpPr>
            <a:spLocks noGrp="1"/>
          </p:cNvSpPr>
          <p:nvPr>
            <p:ph type="title"/>
          </p:nvPr>
        </p:nvSpPr>
        <p:spPr/>
        <p:txBody>
          <a:bodyPr/>
          <a:lstStyle/>
          <a:p>
            <a:r>
              <a:rPr lang="en-GB" dirty="0">
                <a:solidFill>
                  <a:schemeClr val="accent1"/>
                </a:solidFill>
              </a:rPr>
              <a:t>Priorities on first review?</a:t>
            </a:r>
          </a:p>
        </p:txBody>
      </p:sp>
      <p:sp>
        <p:nvSpPr>
          <p:cNvPr id="3" name="Content Placeholder 2">
            <a:extLst>
              <a:ext uri="{FF2B5EF4-FFF2-40B4-BE49-F238E27FC236}">
                <a16:creationId xmlns:a16="http://schemas.microsoft.com/office/drawing/2014/main" id="{A511AB4D-C9FA-4535-AC6C-E4B707144AB3}"/>
              </a:ext>
            </a:extLst>
          </p:cNvPr>
          <p:cNvSpPr>
            <a:spLocks noGrp="1"/>
          </p:cNvSpPr>
          <p:nvPr>
            <p:ph idx="1"/>
          </p:nvPr>
        </p:nvSpPr>
        <p:spPr/>
        <p:txBody>
          <a:bodyPr>
            <a:normAutofit/>
          </a:bodyPr>
          <a:lstStyle/>
          <a:p>
            <a:r>
              <a:rPr lang="en-GB" dirty="0"/>
              <a:t>Audience to add thoughts..</a:t>
            </a:r>
          </a:p>
          <a:p>
            <a:pPr marL="0" indent="0">
              <a:buNone/>
            </a:pPr>
            <a:endParaRPr lang="en-GB" dirty="0"/>
          </a:p>
        </p:txBody>
      </p:sp>
      <p:pic>
        <p:nvPicPr>
          <p:cNvPr id="4" name="Picture 3">
            <a:extLst>
              <a:ext uri="{FF2B5EF4-FFF2-40B4-BE49-F238E27FC236}">
                <a16:creationId xmlns:a16="http://schemas.microsoft.com/office/drawing/2014/main" id="{E9EACF5B-F84F-4892-AB1D-819D13446796}"/>
              </a:ext>
            </a:extLst>
          </p:cNvPr>
          <p:cNvPicPr>
            <a:picLocks noChangeAspect="1"/>
          </p:cNvPicPr>
          <p:nvPr/>
        </p:nvPicPr>
        <p:blipFill>
          <a:blip r:embed="rId2"/>
          <a:stretch>
            <a:fillRect/>
          </a:stretch>
        </p:blipFill>
        <p:spPr>
          <a:xfrm>
            <a:off x="9974510" y="230188"/>
            <a:ext cx="1904356" cy="835224"/>
          </a:xfrm>
          <a:prstGeom prst="rect">
            <a:avLst/>
          </a:prstGeom>
        </p:spPr>
      </p:pic>
    </p:spTree>
    <p:extLst>
      <p:ext uri="{BB962C8B-B14F-4D97-AF65-F5344CB8AC3E}">
        <p14:creationId xmlns:p14="http://schemas.microsoft.com/office/powerpoint/2010/main" val="1701141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4D43-7855-4A6B-B7B8-DA732C543D4C}"/>
              </a:ext>
            </a:extLst>
          </p:cNvPr>
          <p:cNvSpPr>
            <a:spLocks noGrp="1"/>
          </p:cNvSpPr>
          <p:nvPr>
            <p:ph type="title"/>
          </p:nvPr>
        </p:nvSpPr>
        <p:spPr/>
        <p:txBody>
          <a:bodyPr/>
          <a:lstStyle/>
          <a:p>
            <a:r>
              <a:rPr lang="en-GB" dirty="0">
                <a:solidFill>
                  <a:schemeClr val="accent1"/>
                </a:solidFill>
              </a:rPr>
              <a:t>Priorities on first review post NSTEMI</a:t>
            </a:r>
          </a:p>
        </p:txBody>
      </p:sp>
      <p:sp>
        <p:nvSpPr>
          <p:cNvPr id="3" name="Content Placeholder 2">
            <a:extLst>
              <a:ext uri="{FF2B5EF4-FFF2-40B4-BE49-F238E27FC236}">
                <a16:creationId xmlns:a16="http://schemas.microsoft.com/office/drawing/2014/main" id="{4572CC5A-8CB2-4013-BD8F-33EF891BC646}"/>
              </a:ext>
            </a:extLst>
          </p:cNvPr>
          <p:cNvSpPr>
            <a:spLocks noGrp="1"/>
          </p:cNvSpPr>
          <p:nvPr>
            <p:ph idx="1"/>
          </p:nvPr>
        </p:nvSpPr>
        <p:spPr>
          <a:xfrm>
            <a:off x="838200" y="1571625"/>
            <a:ext cx="10515600" cy="4605338"/>
          </a:xfrm>
        </p:spPr>
        <p:txBody>
          <a:bodyPr>
            <a:normAutofit/>
          </a:bodyPr>
          <a:lstStyle/>
          <a:p>
            <a:r>
              <a:rPr lang="en-GB" dirty="0"/>
              <a:t>Check understanding of NSTEMI</a:t>
            </a:r>
          </a:p>
          <a:p>
            <a:r>
              <a:rPr lang="en-GB" dirty="0"/>
              <a:t>Check mental and physical impacts</a:t>
            </a:r>
          </a:p>
          <a:p>
            <a:r>
              <a:rPr lang="en-GB" dirty="0"/>
              <a:t>Lifestyle changes</a:t>
            </a:r>
          </a:p>
          <a:p>
            <a:r>
              <a:rPr lang="en-GB" dirty="0"/>
              <a:t>Medication adherence</a:t>
            </a:r>
          </a:p>
          <a:p>
            <a:r>
              <a:rPr lang="en-GB" dirty="0"/>
              <a:t>Protection from further events</a:t>
            </a:r>
          </a:p>
          <a:p>
            <a:r>
              <a:rPr lang="en-GB" dirty="0"/>
              <a:t>Cardiac rehab</a:t>
            </a:r>
          </a:p>
          <a:p>
            <a:r>
              <a:rPr lang="en-GB" dirty="0"/>
              <a:t>Set priorities and goals</a:t>
            </a:r>
          </a:p>
          <a:p>
            <a:r>
              <a:rPr lang="en-GB" dirty="0"/>
              <a:t>Educate, support, encourage</a:t>
            </a:r>
          </a:p>
          <a:p>
            <a:r>
              <a:rPr lang="en-GB" dirty="0"/>
              <a:t>Blood tests</a:t>
            </a:r>
          </a:p>
          <a:p>
            <a:endParaRPr lang="en-GB" dirty="0"/>
          </a:p>
        </p:txBody>
      </p:sp>
    </p:spTree>
    <p:extLst>
      <p:ext uri="{BB962C8B-B14F-4D97-AF65-F5344CB8AC3E}">
        <p14:creationId xmlns:p14="http://schemas.microsoft.com/office/powerpoint/2010/main" val="1119173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E3882D-6FE1-4A2C-8F40-06D79EF3A60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55106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0DAE-4ACB-46DF-8D68-22BD8B3DDB2C}"/>
              </a:ext>
            </a:extLst>
          </p:cNvPr>
          <p:cNvSpPr>
            <a:spLocks noGrp="1"/>
          </p:cNvSpPr>
          <p:nvPr>
            <p:ph type="title"/>
          </p:nvPr>
        </p:nvSpPr>
        <p:spPr/>
        <p:txBody>
          <a:bodyPr/>
          <a:lstStyle/>
          <a:p>
            <a:r>
              <a:rPr lang="en-GB" dirty="0">
                <a:solidFill>
                  <a:schemeClr val="accent1"/>
                </a:solidFill>
              </a:rPr>
              <a:t>What treatment targets are we aiming for with lipids?</a:t>
            </a:r>
          </a:p>
        </p:txBody>
      </p:sp>
      <p:sp>
        <p:nvSpPr>
          <p:cNvPr id="3" name="Content Placeholder 2">
            <a:extLst>
              <a:ext uri="{FF2B5EF4-FFF2-40B4-BE49-F238E27FC236}">
                <a16:creationId xmlns:a16="http://schemas.microsoft.com/office/drawing/2014/main" id="{436ADEEC-A72D-4372-826B-B75B253A63DE}"/>
              </a:ext>
            </a:extLst>
          </p:cNvPr>
          <p:cNvSpPr>
            <a:spLocks noGrp="1"/>
          </p:cNvSpPr>
          <p:nvPr>
            <p:ph idx="1"/>
          </p:nvPr>
        </p:nvSpPr>
        <p:spPr/>
        <p:txBody>
          <a:bodyPr/>
          <a:lstStyle/>
          <a:p>
            <a:pPr marL="651510" indent="-514350">
              <a:lnSpc>
                <a:spcPts val="3000"/>
              </a:lnSpc>
              <a:buFont typeface="Wingdings 2"/>
              <a:buAutoNum type="alphaUcPeriod"/>
            </a:pPr>
            <a:r>
              <a:rPr lang="en-GB" sz="2800" dirty="0"/>
              <a:t>Total </a:t>
            </a:r>
            <a:r>
              <a:rPr lang="en-GB" sz="2800" dirty="0" err="1"/>
              <a:t>chol</a:t>
            </a:r>
            <a:r>
              <a:rPr lang="en-GB" sz="2800" dirty="0"/>
              <a:t> &lt; 5mmol/L and LDL </a:t>
            </a:r>
            <a:r>
              <a:rPr lang="en-GB" sz="2800" dirty="0" err="1"/>
              <a:t>chol</a:t>
            </a:r>
            <a:r>
              <a:rPr lang="en-GB" sz="2800" dirty="0"/>
              <a:t> &lt; 3mmol/L</a:t>
            </a:r>
          </a:p>
          <a:p>
            <a:pPr marL="651510" indent="-514350">
              <a:lnSpc>
                <a:spcPts val="3000"/>
              </a:lnSpc>
              <a:buFont typeface="Wingdings 2"/>
              <a:buAutoNum type="alphaUcPeriod"/>
            </a:pPr>
            <a:endParaRPr lang="en-GB" sz="2800" dirty="0"/>
          </a:p>
          <a:p>
            <a:pPr marL="651510" indent="-514350">
              <a:lnSpc>
                <a:spcPts val="3000"/>
              </a:lnSpc>
              <a:buFont typeface="Wingdings 2"/>
              <a:buAutoNum type="alphaUcPeriod"/>
            </a:pPr>
            <a:r>
              <a:rPr lang="en-GB" sz="2800" dirty="0"/>
              <a:t>Total Chol &lt; 4mmol/L and LDL Chol &lt; 2mmol/L</a:t>
            </a:r>
          </a:p>
          <a:p>
            <a:pPr marL="651510" indent="-514350">
              <a:lnSpc>
                <a:spcPts val="3000"/>
              </a:lnSpc>
              <a:buFont typeface="Wingdings 2"/>
              <a:buAutoNum type="alphaUcPeriod"/>
            </a:pPr>
            <a:endParaRPr lang="en-GB" sz="2800" dirty="0"/>
          </a:p>
          <a:p>
            <a:pPr marL="651510" indent="-514350">
              <a:lnSpc>
                <a:spcPts val="3000"/>
              </a:lnSpc>
              <a:buFont typeface="Wingdings 2"/>
              <a:buAutoNum type="alphaUcPeriod"/>
            </a:pPr>
            <a:r>
              <a:rPr lang="en-GB" sz="2800" dirty="0"/>
              <a:t>40% reduction in non-HDL cholesterol</a:t>
            </a:r>
          </a:p>
          <a:p>
            <a:pPr marL="651510" indent="-514350">
              <a:lnSpc>
                <a:spcPts val="3000"/>
              </a:lnSpc>
              <a:buFont typeface="Wingdings 2"/>
              <a:buAutoNum type="alphaUcPeriod"/>
            </a:pPr>
            <a:endParaRPr lang="en-GB" sz="2800" dirty="0"/>
          </a:p>
          <a:p>
            <a:pPr marL="651510" indent="-514350">
              <a:lnSpc>
                <a:spcPts val="3000"/>
              </a:lnSpc>
              <a:buFont typeface="Wingdings 2"/>
              <a:buAutoNum type="alphaUcPeriod"/>
            </a:pPr>
            <a:r>
              <a:rPr lang="en-GB" sz="2800" dirty="0"/>
              <a:t>Something else</a:t>
            </a:r>
          </a:p>
          <a:p>
            <a:endParaRPr lang="en-GB" dirty="0"/>
          </a:p>
        </p:txBody>
      </p:sp>
      <p:pic>
        <p:nvPicPr>
          <p:cNvPr id="4" name="Picture 3">
            <a:extLst>
              <a:ext uri="{FF2B5EF4-FFF2-40B4-BE49-F238E27FC236}">
                <a16:creationId xmlns:a16="http://schemas.microsoft.com/office/drawing/2014/main" id="{FCF51CCC-E42D-4947-888E-0127D55F949F}"/>
              </a:ext>
            </a:extLst>
          </p:cNvPr>
          <p:cNvPicPr>
            <a:picLocks noChangeAspect="1"/>
          </p:cNvPicPr>
          <p:nvPr/>
        </p:nvPicPr>
        <p:blipFill>
          <a:blip r:embed="rId2"/>
          <a:stretch>
            <a:fillRect/>
          </a:stretch>
        </p:blipFill>
        <p:spPr>
          <a:xfrm>
            <a:off x="10511406" y="125575"/>
            <a:ext cx="1493295" cy="835224"/>
          </a:xfrm>
          <a:prstGeom prst="rect">
            <a:avLst/>
          </a:prstGeom>
        </p:spPr>
      </p:pic>
    </p:spTree>
    <p:extLst>
      <p:ext uri="{BB962C8B-B14F-4D97-AF65-F5344CB8AC3E}">
        <p14:creationId xmlns:p14="http://schemas.microsoft.com/office/powerpoint/2010/main" val="816532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5F6B-1E8F-40F8-BDC9-072DE4F313A3}"/>
              </a:ext>
            </a:extLst>
          </p:cNvPr>
          <p:cNvSpPr>
            <a:spLocks noGrp="1"/>
          </p:cNvSpPr>
          <p:nvPr>
            <p:ph type="title"/>
          </p:nvPr>
        </p:nvSpPr>
        <p:spPr/>
        <p:txBody>
          <a:bodyPr/>
          <a:lstStyle/>
          <a:p>
            <a:r>
              <a:rPr lang="en-GB" dirty="0">
                <a:solidFill>
                  <a:schemeClr val="accent1"/>
                </a:solidFill>
              </a:rPr>
              <a:t>Medicines optimisation post NSTEMI</a:t>
            </a:r>
          </a:p>
        </p:txBody>
      </p:sp>
      <p:sp>
        <p:nvSpPr>
          <p:cNvPr id="3" name="Content Placeholder 2">
            <a:extLst>
              <a:ext uri="{FF2B5EF4-FFF2-40B4-BE49-F238E27FC236}">
                <a16:creationId xmlns:a16="http://schemas.microsoft.com/office/drawing/2014/main" id="{8FE570E8-0A46-40FB-A063-26681ED79087}"/>
              </a:ext>
            </a:extLst>
          </p:cNvPr>
          <p:cNvSpPr>
            <a:spLocks noGrp="1"/>
          </p:cNvSpPr>
          <p:nvPr>
            <p:ph idx="1"/>
          </p:nvPr>
        </p:nvSpPr>
        <p:spPr>
          <a:xfrm>
            <a:off x="838200" y="1447800"/>
            <a:ext cx="10515600" cy="5045075"/>
          </a:xfrm>
        </p:spPr>
        <p:txBody>
          <a:bodyPr>
            <a:normAutofit/>
          </a:bodyPr>
          <a:lstStyle/>
          <a:p>
            <a:r>
              <a:rPr lang="en-GB" dirty="0">
                <a:solidFill>
                  <a:schemeClr val="accent1"/>
                </a:solidFill>
              </a:rPr>
              <a:t>DAPT review </a:t>
            </a:r>
            <a:r>
              <a:rPr lang="en-GB" dirty="0"/>
              <a:t>at one year- does not fulfil criteria to continue low dose ticagrelor</a:t>
            </a:r>
          </a:p>
          <a:p>
            <a:r>
              <a:rPr lang="en-GB" dirty="0">
                <a:solidFill>
                  <a:schemeClr val="accent1"/>
                </a:solidFill>
              </a:rPr>
              <a:t>High dose high intensity statin- </a:t>
            </a:r>
            <a:r>
              <a:rPr lang="en-GB" dirty="0"/>
              <a:t>lifelong- explore attitudes to statins</a:t>
            </a:r>
          </a:p>
          <a:p>
            <a:r>
              <a:rPr lang="en-GB" dirty="0"/>
              <a:t>Check lipid profile after 3 months, LFTs at 1 year</a:t>
            </a:r>
          </a:p>
          <a:p>
            <a:r>
              <a:rPr lang="en-GB" dirty="0">
                <a:solidFill>
                  <a:schemeClr val="accent1"/>
                </a:solidFill>
              </a:rPr>
              <a:t>ACEI</a:t>
            </a:r>
            <a:r>
              <a:rPr lang="en-GB" dirty="0"/>
              <a:t>- continue indefinitely- dose titration and check renal function, potassium, BP</a:t>
            </a:r>
          </a:p>
          <a:p>
            <a:r>
              <a:rPr lang="en-GB" dirty="0">
                <a:solidFill>
                  <a:schemeClr val="accent1"/>
                </a:solidFill>
              </a:rPr>
              <a:t>BB</a:t>
            </a:r>
            <a:r>
              <a:rPr lang="en-GB" dirty="0"/>
              <a:t>- continue for 1 year- titrate according to BP, HR and tolerance</a:t>
            </a:r>
          </a:p>
          <a:p>
            <a:r>
              <a:rPr lang="en-GB" dirty="0">
                <a:solidFill>
                  <a:schemeClr val="accent1"/>
                </a:solidFill>
              </a:rPr>
              <a:t>Manage HT- </a:t>
            </a:r>
            <a:r>
              <a:rPr lang="en-GB" dirty="0"/>
              <a:t>confirm diagnosis with ABPM</a:t>
            </a:r>
          </a:p>
          <a:p>
            <a:r>
              <a:rPr lang="en-GB" dirty="0">
                <a:solidFill>
                  <a:schemeClr val="accent1"/>
                </a:solidFill>
              </a:rPr>
              <a:t>Check for CP </a:t>
            </a:r>
            <a:r>
              <a:rPr lang="en-GB" dirty="0"/>
              <a:t>symptoms/GTN use</a:t>
            </a:r>
          </a:p>
          <a:p>
            <a:r>
              <a:rPr lang="en-GB" dirty="0">
                <a:solidFill>
                  <a:schemeClr val="accent1"/>
                </a:solidFill>
              </a:rPr>
              <a:t>FU</a:t>
            </a:r>
            <a:r>
              <a:rPr lang="en-GB" dirty="0"/>
              <a:t> every few weeks during meds opt then annually</a:t>
            </a:r>
          </a:p>
        </p:txBody>
      </p:sp>
      <p:pic>
        <p:nvPicPr>
          <p:cNvPr id="4" name="Picture 3">
            <a:extLst>
              <a:ext uri="{FF2B5EF4-FFF2-40B4-BE49-F238E27FC236}">
                <a16:creationId xmlns:a16="http://schemas.microsoft.com/office/drawing/2014/main" id="{619324E3-E73A-4FE3-B74E-16C872BF7F39}"/>
              </a:ext>
            </a:extLst>
          </p:cNvPr>
          <p:cNvPicPr>
            <a:picLocks noChangeAspect="1"/>
          </p:cNvPicPr>
          <p:nvPr/>
        </p:nvPicPr>
        <p:blipFill>
          <a:blip r:embed="rId2"/>
          <a:stretch>
            <a:fillRect/>
          </a:stretch>
        </p:blipFill>
        <p:spPr>
          <a:xfrm>
            <a:off x="10452683" y="148640"/>
            <a:ext cx="1627518" cy="835224"/>
          </a:xfrm>
          <a:prstGeom prst="rect">
            <a:avLst/>
          </a:prstGeom>
        </p:spPr>
      </p:pic>
    </p:spTree>
    <p:extLst>
      <p:ext uri="{BB962C8B-B14F-4D97-AF65-F5344CB8AC3E}">
        <p14:creationId xmlns:p14="http://schemas.microsoft.com/office/powerpoint/2010/main" val="528924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CE766221-42FB-4DB9-B1BD-9DD2D06416B2}"/>
              </a:ext>
            </a:extLst>
          </p:cNvPr>
          <p:cNvSpPr>
            <a:spLocks noGrp="1" noChangeArrowheads="1"/>
          </p:cNvSpPr>
          <p:nvPr>
            <p:ph type="title"/>
          </p:nvPr>
        </p:nvSpPr>
        <p:spPr>
          <a:xfrm>
            <a:off x="0" y="76201"/>
            <a:ext cx="11353800" cy="1614488"/>
          </a:xfrm>
        </p:spPr>
        <p:txBody>
          <a:bodyPr/>
          <a:lstStyle/>
          <a:p>
            <a:r>
              <a:rPr lang="en-GB" altLang="en-US" dirty="0">
                <a:solidFill>
                  <a:schemeClr val="accent1"/>
                </a:solidFill>
              </a:rPr>
              <a:t>What happens at one year for antiplatelets?</a:t>
            </a:r>
          </a:p>
        </p:txBody>
      </p:sp>
      <p:sp>
        <p:nvSpPr>
          <p:cNvPr id="3" name="Content Placeholder 2">
            <a:extLst>
              <a:ext uri="{FF2B5EF4-FFF2-40B4-BE49-F238E27FC236}">
                <a16:creationId xmlns:a16="http://schemas.microsoft.com/office/drawing/2014/main" id="{EBA60443-4112-4F89-B835-30B528AC2C79}"/>
              </a:ext>
            </a:extLst>
          </p:cNvPr>
          <p:cNvSpPr>
            <a:spLocks noGrp="1"/>
          </p:cNvSpPr>
          <p:nvPr>
            <p:ph idx="1"/>
          </p:nvPr>
        </p:nvSpPr>
        <p:spPr/>
        <p:txBody>
          <a:bodyPr/>
          <a:lstStyle/>
          <a:p>
            <a:pPr marL="457200" indent="-457200">
              <a:buSzPct val="100000"/>
              <a:buFont typeface="+mj-lt"/>
              <a:buAutoNum type="arabicPeriod"/>
              <a:defRPr/>
            </a:pPr>
            <a:r>
              <a:rPr lang="en-GB" sz="3200" dirty="0">
                <a:solidFill>
                  <a:schemeClr val="accent1"/>
                </a:solidFill>
              </a:rPr>
              <a:t>Stop </a:t>
            </a:r>
            <a:r>
              <a:rPr lang="en-GB" sz="3200" dirty="0"/>
              <a:t>clopidogrel / prasugrel / ticagrelor and continue aspirin 75mg daily?</a:t>
            </a:r>
          </a:p>
          <a:p>
            <a:pPr marL="0" indent="0">
              <a:buSzPct val="100000"/>
              <a:buNone/>
              <a:defRPr/>
            </a:pPr>
            <a:endParaRPr lang="en-GB" sz="3200" dirty="0"/>
          </a:p>
          <a:p>
            <a:pPr marL="457200" indent="-457200">
              <a:buSzPct val="100000"/>
              <a:buFont typeface="+mj-lt"/>
              <a:buAutoNum type="arabicPeriod"/>
              <a:defRPr/>
            </a:pPr>
            <a:r>
              <a:rPr lang="en-GB" sz="3200" dirty="0"/>
              <a:t>Continue / switch to low dose ticagrelor 60mg bd for a further three years?  </a:t>
            </a:r>
            <a:r>
              <a:rPr lang="en-GB" sz="3200" dirty="0">
                <a:solidFill>
                  <a:schemeClr val="accent1"/>
                </a:solidFill>
              </a:rPr>
              <a:t>If meet DRAMA criteria</a:t>
            </a:r>
          </a:p>
          <a:p>
            <a:pPr marL="457200" indent="-457200">
              <a:buSzPct val="100000"/>
              <a:buFont typeface="+mj-lt"/>
              <a:buAutoNum type="arabicPeriod"/>
              <a:defRPr/>
            </a:pPr>
            <a:endParaRPr lang="en-GB" sz="3200" dirty="0"/>
          </a:p>
          <a:p>
            <a:pPr marL="457200" indent="-457200">
              <a:buSzPct val="100000"/>
              <a:buFont typeface="+mj-lt"/>
              <a:buAutoNum type="arabicPeriod"/>
              <a:defRPr/>
            </a:pPr>
            <a:r>
              <a:rPr lang="en-GB" sz="3200" dirty="0"/>
              <a:t>Consider switch to rivaroxaban 2.5mg bd with aspirin 75mg daily? </a:t>
            </a:r>
            <a:r>
              <a:rPr lang="en-GB" sz="3200" dirty="0">
                <a:solidFill>
                  <a:schemeClr val="accent1"/>
                </a:solidFill>
              </a:rPr>
              <a:t>If meet NICE/COMPASS criteria</a:t>
            </a:r>
          </a:p>
          <a:p>
            <a:pPr>
              <a:defRPr/>
            </a:pPr>
            <a:endParaRPr lang="en-GB" dirty="0"/>
          </a:p>
          <a:p>
            <a:pPr>
              <a:defRPr/>
            </a:pPr>
            <a:endParaRPr lang="en-GB" dirty="0"/>
          </a:p>
        </p:txBody>
      </p:sp>
      <p:pic>
        <p:nvPicPr>
          <p:cNvPr id="2" name="Picture 1">
            <a:extLst>
              <a:ext uri="{FF2B5EF4-FFF2-40B4-BE49-F238E27FC236}">
                <a16:creationId xmlns:a16="http://schemas.microsoft.com/office/drawing/2014/main" id="{F62C1DF6-3D74-4BDD-BDFC-A3D310B978E0}"/>
              </a:ext>
            </a:extLst>
          </p:cNvPr>
          <p:cNvPicPr>
            <a:picLocks noChangeAspect="1"/>
          </p:cNvPicPr>
          <p:nvPr/>
        </p:nvPicPr>
        <p:blipFill>
          <a:blip r:embed="rId2"/>
          <a:stretch>
            <a:fillRect/>
          </a:stretch>
        </p:blipFill>
        <p:spPr>
          <a:xfrm>
            <a:off x="10063964" y="230188"/>
            <a:ext cx="1963082" cy="75597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372928CD-6581-4A96-AD0F-3C9F7C8604E6}"/>
              </a:ext>
            </a:extLst>
          </p:cNvPr>
          <p:cNvSpPr>
            <a:spLocks noGrp="1" noChangeArrowheads="1"/>
          </p:cNvSpPr>
          <p:nvPr>
            <p:ph type="title"/>
          </p:nvPr>
        </p:nvSpPr>
        <p:spPr>
          <a:xfrm>
            <a:off x="2135188" y="142875"/>
            <a:ext cx="7764462" cy="1231900"/>
          </a:xfrm>
        </p:spPr>
        <p:txBody>
          <a:bodyPr>
            <a:normAutofit fontScale="90000"/>
          </a:bodyPr>
          <a:lstStyle/>
          <a:p>
            <a:r>
              <a:rPr lang="en-GB" altLang="en-US" dirty="0">
                <a:solidFill>
                  <a:schemeClr val="accent1"/>
                </a:solidFill>
              </a:rPr>
              <a:t>COMPASS</a:t>
            </a:r>
            <a:br>
              <a:rPr lang="en-GB" altLang="en-US" dirty="0">
                <a:solidFill>
                  <a:schemeClr val="accent1"/>
                </a:solidFill>
              </a:rPr>
            </a:br>
            <a:r>
              <a:rPr lang="en-GB" altLang="en-US" dirty="0">
                <a:solidFill>
                  <a:schemeClr val="accent1"/>
                </a:solidFill>
              </a:rPr>
              <a:t>Which Patients?</a:t>
            </a:r>
          </a:p>
        </p:txBody>
      </p:sp>
      <p:sp>
        <p:nvSpPr>
          <p:cNvPr id="3" name="Content Placeholder 2">
            <a:extLst>
              <a:ext uri="{FF2B5EF4-FFF2-40B4-BE49-F238E27FC236}">
                <a16:creationId xmlns:a16="http://schemas.microsoft.com/office/drawing/2014/main" id="{2D1A9A73-8F6B-4FD3-B744-F62B03E35BCC}"/>
              </a:ext>
            </a:extLst>
          </p:cNvPr>
          <p:cNvSpPr>
            <a:spLocks noGrp="1"/>
          </p:cNvSpPr>
          <p:nvPr>
            <p:ph sz="half" idx="1"/>
          </p:nvPr>
        </p:nvSpPr>
        <p:spPr>
          <a:xfrm>
            <a:off x="180976" y="1560512"/>
            <a:ext cx="6216650" cy="5083175"/>
          </a:xfrm>
        </p:spPr>
        <p:txBody>
          <a:bodyPr>
            <a:normAutofit/>
          </a:bodyPr>
          <a:lstStyle/>
          <a:p>
            <a:pPr>
              <a:defRPr/>
            </a:pPr>
            <a:r>
              <a:rPr lang="en-GB" sz="2400" dirty="0">
                <a:solidFill>
                  <a:schemeClr val="accent1"/>
                </a:solidFill>
              </a:rPr>
              <a:t>CAD (and high risk of ischaemic events)</a:t>
            </a:r>
          </a:p>
          <a:p>
            <a:pPr lvl="1">
              <a:defRPr/>
            </a:pPr>
            <a:r>
              <a:rPr lang="en-GB" dirty="0"/>
              <a:t>aged 65 or over or</a:t>
            </a:r>
          </a:p>
          <a:p>
            <a:pPr lvl="1">
              <a:defRPr/>
            </a:pPr>
            <a:r>
              <a:rPr lang="en-GB" dirty="0"/>
              <a:t>atherosclerosis in at least 2 vascular territories (such as coronary, cerebrovascular, or peripheral arteries), or</a:t>
            </a:r>
          </a:p>
          <a:p>
            <a:pPr lvl="1">
              <a:defRPr/>
            </a:pPr>
            <a:r>
              <a:rPr lang="en-GB" dirty="0"/>
              <a:t>2 or more of the following risk factors:</a:t>
            </a:r>
          </a:p>
          <a:p>
            <a:pPr lvl="2">
              <a:defRPr/>
            </a:pPr>
            <a:r>
              <a:rPr lang="en-GB" sz="2400" dirty="0"/>
              <a:t>current smoking</a:t>
            </a:r>
          </a:p>
          <a:p>
            <a:pPr lvl="2">
              <a:defRPr/>
            </a:pPr>
            <a:r>
              <a:rPr lang="en-GB" sz="2400" dirty="0"/>
              <a:t>diabetes</a:t>
            </a:r>
          </a:p>
          <a:p>
            <a:pPr lvl="2">
              <a:defRPr/>
            </a:pPr>
            <a:r>
              <a:rPr lang="en-GB" sz="2400" dirty="0"/>
              <a:t>kidney dysfunction with an eGFR of less than 60 ml/min</a:t>
            </a:r>
          </a:p>
          <a:p>
            <a:pPr lvl="2">
              <a:defRPr/>
            </a:pPr>
            <a:r>
              <a:rPr lang="en-GB" sz="2400" dirty="0"/>
              <a:t>heart failure</a:t>
            </a:r>
          </a:p>
          <a:p>
            <a:pPr lvl="2">
              <a:defRPr/>
            </a:pPr>
            <a:r>
              <a:rPr lang="en-GB" sz="2400" dirty="0"/>
              <a:t>Previous non-lacunar ischaemic stroke</a:t>
            </a:r>
          </a:p>
          <a:p>
            <a:pPr>
              <a:defRPr/>
            </a:pPr>
            <a:r>
              <a:rPr lang="en-GB" sz="2400" dirty="0">
                <a:solidFill>
                  <a:schemeClr val="accent1"/>
                </a:solidFill>
              </a:rPr>
              <a:t>Symptomatic PAD</a:t>
            </a:r>
          </a:p>
        </p:txBody>
      </p:sp>
      <p:sp>
        <p:nvSpPr>
          <p:cNvPr id="6" name="Content Placeholder 5">
            <a:extLst>
              <a:ext uri="{FF2B5EF4-FFF2-40B4-BE49-F238E27FC236}">
                <a16:creationId xmlns:a16="http://schemas.microsoft.com/office/drawing/2014/main" id="{C6008D89-8CCA-4ECF-A728-EFBD54FD421C}"/>
              </a:ext>
            </a:extLst>
          </p:cNvPr>
          <p:cNvSpPr>
            <a:spLocks noGrp="1"/>
          </p:cNvSpPr>
          <p:nvPr>
            <p:ph sz="half" idx="2"/>
          </p:nvPr>
        </p:nvSpPr>
        <p:spPr>
          <a:xfrm>
            <a:off x="6864350" y="1682750"/>
            <a:ext cx="4848225" cy="4625975"/>
          </a:xfrm>
        </p:spPr>
        <p:txBody>
          <a:bodyPr>
            <a:normAutofit/>
          </a:bodyPr>
          <a:lstStyle/>
          <a:p>
            <a:pPr>
              <a:defRPr/>
            </a:pPr>
            <a:endParaRPr lang="en-GB" dirty="0"/>
          </a:p>
          <a:p>
            <a:pPr marL="0" indent="0">
              <a:buFont typeface="Wingdings" panose="05000000000000000000" pitchFamily="2" charset="2"/>
              <a:buNone/>
              <a:defRPr/>
            </a:pPr>
            <a:r>
              <a:rPr lang="en-GB" sz="2000" i="1" dirty="0">
                <a:solidFill>
                  <a:schemeClr val="accent1"/>
                </a:solidFill>
              </a:rPr>
              <a:t>Rivaroxaban plus aspirin compared to aspirin alone demonstrated a:</a:t>
            </a:r>
          </a:p>
          <a:p>
            <a:pPr>
              <a:defRPr/>
            </a:pPr>
            <a:r>
              <a:rPr lang="en-GB" sz="2000" i="1" dirty="0">
                <a:solidFill>
                  <a:schemeClr val="accent1"/>
                </a:solidFill>
              </a:rPr>
              <a:t>24% RRR in major CV events compared with aspirin </a:t>
            </a:r>
          </a:p>
          <a:p>
            <a:pPr>
              <a:defRPr/>
            </a:pPr>
            <a:r>
              <a:rPr lang="en-GB" sz="2000" i="1" dirty="0">
                <a:solidFill>
                  <a:schemeClr val="accent1"/>
                </a:solidFill>
              </a:rPr>
              <a:t>42% RRR in ischaemic stroke </a:t>
            </a:r>
          </a:p>
          <a:p>
            <a:pPr>
              <a:defRPr/>
            </a:pPr>
            <a:r>
              <a:rPr lang="en-GB" sz="2000" i="1" dirty="0">
                <a:solidFill>
                  <a:schemeClr val="accent1"/>
                </a:solidFill>
              </a:rPr>
              <a:t>22% for CV death</a:t>
            </a:r>
          </a:p>
          <a:p>
            <a:pPr marL="0" indent="0">
              <a:buFont typeface="Wingdings" panose="05000000000000000000" pitchFamily="2" charset="2"/>
              <a:buNone/>
              <a:defRPr/>
            </a:pPr>
            <a:r>
              <a:rPr lang="en-GB" sz="2000" i="1" dirty="0">
                <a:solidFill>
                  <a:schemeClr val="accent1"/>
                </a:solidFill>
              </a:rPr>
              <a:t>The committee concluded that rivaroxaban plus aspirin reduces the risk of cardiovascular events compared with aspirin alone, and that the greatest effect is for ischaemic stroke</a:t>
            </a:r>
          </a:p>
        </p:txBody>
      </p:sp>
      <p:sp>
        <p:nvSpPr>
          <p:cNvPr id="4" name="Rectangle 3">
            <a:extLst>
              <a:ext uri="{FF2B5EF4-FFF2-40B4-BE49-F238E27FC236}">
                <a16:creationId xmlns:a16="http://schemas.microsoft.com/office/drawing/2014/main" id="{4F7D60CE-8077-45A7-A634-6DA51C1A69CF}"/>
              </a:ext>
            </a:extLst>
          </p:cNvPr>
          <p:cNvSpPr/>
          <p:nvPr/>
        </p:nvSpPr>
        <p:spPr>
          <a:xfrm>
            <a:off x="1774825" y="6373813"/>
            <a:ext cx="6108700" cy="254000"/>
          </a:xfrm>
          <a:prstGeom prst="rect">
            <a:avLst/>
          </a:prstGeom>
        </p:spPr>
        <p:txBody>
          <a:bodyPr>
            <a:spAutoFit/>
          </a:bodyPr>
          <a:lstStyle/>
          <a:p>
            <a:pPr defTabSz="342900" eaLnBrk="1" fontAlgn="auto" hangingPunct="1">
              <a:spcBef>
                <a:spcPts val="0"/>
              </a:spcBef>
              <a:spcAft>
                <a:spcPts val="0"/>
              </a:spcAft>
              <a:defRPr/>
            </a:pPr>
            <a:r>
              <a:rPr lang="en-GB" sz="1050" b="0" i="1" dirty="0">
                <a:solidFill>
                  <a:schemeClr val="bg1"/>
                </a:solidFill>
                <a:latin typeface="Arial"/>
                <a:ea typeface="+mn-ea"/>
              </a:rPr>
              <a:t>*note that rivaroxaban is contraindicated if the eGFR is less than 15 ml/min</a:t>
            </a:r>
          </a:p>
        </p:txBody>
      </p:sp>
      <p:sp>
        <p:nvSpPr>
          <p:cNvPr id="5" name="Rectangle 4">
            <a:extLst>
              <a:ext uri="{FF2B5EF4-FFF2-40B4-BE49-F238E27FC236}">
                <a16:creationId xmlns:a16="http://schemas.microsoft.com/office/drawing/2014/main" id="{3FF1DF1A-93D2-454B-8050-87A02F583699}"/>
              </a:ext>
            </a:extLst>
          </p:cNvPr>
          <p:cNvSpPr/>
          <p:nvPr/>
        </p:nvSpPr>
        <p:spPr>
          <a:xfrm>
            <a:off x="7751763" y="6135688"/>
            <a:ext cx="3662362" cy="508000"/>
          </a:xfrm>
          <a:prstGeom prst="rect">
            <a:avLst/>
          </a:prstGeom>
        </p:spPr>
        <p:txBody>
          <a:bodyPr>
            <a:spAutoFit/>
          </a:bodyPr>
          <a:lstStyle/>
          <a:p>
            <a:pPr defTabSz="342900" eaLnBrk="1" fontAlgn="auto" hangingPunct="1">
              <a:spcBef>
                <a:spcPts val="0"/>
              </a:spcBef>
              <a:spcAft>
                <a:spcPts val="0"/>
              </a:spcAft>
              <a:defRPr/>
            </a:pPr>
            <a:r>
              <a:rPr lang="en-GB" sz="1350" b="0" dirty="0">
                <a:solidFill>
                  <a:srgbClr val="000000"/>
                </a:solidFill>
                <a:latin typeface="Arial"/>
                <a:ea typeface="+mn-ea"/>
                <a:hlinkClick r:id="rId2"/>
              </a:rPr>
              <a:t>https://www.nice.org.uk/guidance/ta607/chapter/1-Recommendations</a:t>
            </a:r>
            <a:endParaRPr lang="en-GB" sz="1350" b="0" dirty="0">
              <a:solidFill>
                <a:srgbClr val="000000"/>
              </a:solidFill>
              <a:latin typeface="Arial"/>
              <a:ea typeface="+mn-ea"/>
            </a:endParaRPr>
          </a:p>
        </p:txBody>
      </p:sp>
      <p:pic>
        <p:nvPicPr>
          <p:cNvPr id="2" name="Picture 1">
            <a:extLst>
              <a:ext uri="{FF2B5EF4-FFF2-40B4-BE49-F238E27FC236}">
                <a16:creationId xmlns:a16="http://schemas.microsoft.com/office/drawing/2014/main" id="{5963CE2A-93BC-4D4E-A025-2B344FB9AA66}"/>
              </a:ext>
            </a:extLst>
          </p:cNvPr>
          <p:cNvPicPr>
            <a:picLocks noChangeAspect="1"/>
          </p:cNvPicPr>
          <p:nvPr/>
        </p:nvPicPr>
        <p:blipFill>
          <a:blip r:embed="rId3"/>
          <a:stretch>
            <a:fillRect/>
          </a:stretch>
        </p:blipFill>
        <p:spPr>
          <a:xfrm>
            <a:off x="10056812" y="214312"/>
            <a:ext cx="1963082" cy="75597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C8C5BEEB-D118-48E9-83C5-3B8414ABC402}"/>
              </a:ext>
            </a:extLst>
          </p:cNvPr>
          <p:cNvSpPr>
            <a:spLocks noGrp="1" noChangeArrowheads="1"/>
          </p:cNvSpPr>
          <p:nvPr>
            <p:ph type="title"/>
          </p:nvPr>
        </p:nvSpPr>
        <p:spPr>
          <a:xfrm>
            <a:off x="479426" y="101600"/>
            <a:ext cx="9494838" cy="1833563"/>
          </a:xfrm>
        </p:spPr>
        <p:txBody>
          <a:bodyPr/>
          <a:lstStyle/>
          <a:p>
            <a:r>
              <a:rPr lang="en-GB" altLang="en-US" dirty="0">
                <a:solidFill>
                  <a:schemeClr val="accent1"/>
                </a:solidFill>
              </a:rPr>
              <a:t>COMPASS </a:t>
            </a:r>
            <a:br>
              <a:rPr lang="en-GB" altLang="en-US" dirty="0">
                <a:solidFill>
                  <a:schemeClr val="accent1"/>
                </a:solidFill>
              </a:rPr>
            </a:br>
            <a:r>
              <a:rPr lang="en-GB" altLang="en-US" dirty="0">
                <a:solidFill>
                  <a:schemeClr val="accent1"/>
                </a:solidFill>
              </a:rPr>
              <a:t>Exclusion criteria</a:t>
            </a:r>
          </a:p>
        </p:txBody>
      </p:sp>
      <p:sp>
        <p:nvSpPr>
          <p:cNvPr id="3" name="Content Placeholder 2">
            <a:extLst>
              <a:ext uri="{FF2B5EF4-FFF2-40B4-BE49-F238E27FC236}">
                <a16:creationId xmlns:a16="http://schemas.microsoft.com/office/drawing/2014/main" id="{3DA3245F-C110-4D20-B3BE-1E0F161E0C0B}"/>
              </a:ext>
            </a:extLst>
          </p:cNvPr>
          <p:cNvSpPr>
            <a:spLocks noGrp="1"/>
          </p:cNvSpPr>
          <p:nvPr>
            <p:ph sz="half" idx="1"/>
          </p:nvPr>
        </p:nvSpPr>
        <p:spPr>
          <a:xfrm>
            <a:off x="479425" y="1757681"/>
            <a:ext cx="5611813" cy="4649470"/>
          </a:xfrm>
        </p:spPr>
        <p:txBody>
          <a:bodyPr>
            <a:normAutofit fontScale="92500" lnSpcReduction="10000"/>
          </a:bodyPr>
          <a:lstStyle/>
          <a:p>
            <a:pPr>
              <a:defRPr/>
            </a:pPr>
            <a:r>
              <a:rPr lang="en-GB" sz="2850" dirty="0"/>
              <a:t>High bleeding risk</a:t>
            </a:r>
          </a:p>
          <a:p>
            <a:pPr>
              <a:defRPr/>
            </a:pPr>
            <a:r>
              <a:rPr lang="en-GB" sz="2850" dirty="0"/>
              <a:t>Recent stroke (</a:t>
            </a:r>
            <a:r>
              <a:rPr lang="en-GB" sz="2850"/>
              <a:t>1 month) </a:t>
            </a:r>
            <a:r>
              <a:rPr lang="en-GB" sz="2850" dirty="0"/>
              <a:t>or previous haemorrhagic or lacunar stroke</a:t>
            </a:r>
          </a:p>
          <a:p>
            <a:pPr>
              <a:defRPr/>
            </a:pPr>
            <a:r>
              <a:rPr lang="en-GB" sz="2850" dirty="0"/>
              <a:t>Severe heart failure (LVEF &lt;30%)</a:t>
            </a:r>
          </a:p>
          <a:p>
            <a:pPr>
              <a:defRPr/>
            </a:pPr>
            <a:r>
              <a:rPr lang="en-GB" sz="2850" dirty="0"/>
              <a:t>Advanced stable kidney disease (estimated GFR &lt;15 ml per minute)</a:t>
            </a:r>
          </a:p>
          <a:p>
            <a:pPr>
              <a:defRPr/>
            </a:pPr>
            <a:r>
              <a:rPr lang="en-GB" sz="2850" dirty="0"/>
              <a:t>Use of dual antiplatelet therapy, anticoagulation, or other antithrombotic therapy</a:t>
            </a:r>
          </a:p>
          <a:p>
            <a:pPr>
              <a:defRPr/>
            </a:pPr>
            <a:r>
              <a:rPr lang="en-GB" sz="2850" dirty="0"/>
              <a:t>Non-cardiovascular conditions deemed by the investigator to be associated with a poor prognosis</a:t>
            </a:r>
            <a:endParaRPr lang="en-GB" dirty="0"/>
          </a:p>
        </p:txBody>
      </p:sp>
      <p:sp>
        <p:nvSpPr>
          <p:cNvPr id="4" name="Content Placeholder 3">
            <a:extLst>
              <a:ext uri="{FF2B5EF4-FFF2-40B4-BE49-F238E27FC236}">
                <a16:creationId xmlns:a16="http://schemas.microsoft.com/office/drawing/2014/main" id="{915A0A89-30D7-42A1-B75F-8C9D9CAD964B}"/>
              </a:ext>
            </a:extLst>
          </p:cNvPr>
          <p:cNvSpPr>
            <a:spLocks noGrp="1"/>
          </p:cNvSpPr>
          <p:nvPr>
            <p:ph sz="half" idx="2"/>
          </p:nvPr>
        </p:nvSpPr>
        <p:spPr>
          <a:xfrm>
            <a:off x="6584950" y="1686560"/>
            <a:ext cx="5111750" cy="2966720"/>
          </a:xfrm>
        </p:spPr>
        <p:txBody>
          <a:bodyPr>
            <a:noAutofit/>
          </a:bodyPr>
          <a:lstStyle/>
          <a:p>
            <a:pPr marL="0" indent="0">
              <a:buFont typeface="Wingdings" panose="05000000000000000000" pitchFamily="2" charset="2"/>
              <a:buNone/>
              <a:defRPr/>
            </a:pPr>
            <a:r>
              <a:rPr lang="en-GB" sz="2000" dirty="0">
                <a:solidFill>
                  <a:schemeClr val="accent1"/>
                </a:solidFill>
              </a:rPr>
              <a:t>Rivaroxaban plus aspirin compared to aspirin alone demonstrated a:</a:t>
            </a:r>
          </a:p>
          <a:p>
            <a:pPr>
              <a:defRPr/>
            </a:pPr>
            <a:r>
              <a:rPr lang="en-GB" sz="2000" i="1" dirty="0">
                <a:solidFill>
                  <a:schemeClr val="accent1"/>
                </a:solidFill>
              </a:rPr>
              <a:t>70% increased risk of major bleeding - the bleeds were mostly gastrointestinal</a:t>
            </a:r>
          </a:p>
          <a:p>
            <a:pPr marL="0" indent="0">
              <a:buFont typeface="Wingdings" panose="05000000000000000000" pitchFamily="2" charset="2"/>
              <a:buNone/>
              <a:defRPr/>
            </a:pPr>
            <a:endParaRPr lang="en-GB" sz="2000" i="1" dirty="0">
              <a:solidFill>
                <a:schemeClr val="accent1"/>
              </a:solidFill>
            </a:endParaRPr>
          </a:p>
          <a:p>
            <a:pPr marL="0" indent="0">
              <a:buFont typeface="Wingdings" panose="05000000000000000000" pitchFamily="2" charset="2"/>
              <a:buNone/>
              <a:defRPr/>
            </a:pPr>
            <a:r>
              <a:rPr lang="en-GB" sz="2000" i="1" dirty="0">
                <a:solidFill>
                  <a:schemeClr val="accent1"/>
                </a:solidFill>
              </a:rPr>
              <a:t>The committee concluded that rivaroxaban plus aspirin increases the risk of major bleeding compared with aspirin alone</a:t>
            </a:r>
          </a:p>
        </p:txBody>
      </p:sp>
      <p:sp>
        <p:nvSpPr>
          <p:cNvPr id="5" name="Rectangle 4">
            <a:extLst>
              <a:ext uri="{FF2B5EF4-FFF2-40B4-BE49-F238E27FC236}">
                <a16:creationId xmlns:a16="http://schemas.microsoft.com/office/drawing/2014/main" id="{A771542B-1FDE-46D4-B909-B5D7B82F01E6}"/>
              </a:ext>
            </a:extLst>
          </p:cNvPr>
          <p:cNvSpPr/>
          <p:nvPr/>
        </p:nvSpPr>
        <p:spPr>
          <a:xfrm>
            <a:off x="6308725" y="6248400"/>
            <a:ext cx="4217988" cy="508000"/>
          </a:xfrm>
          <a:prstGeom prst="rect">
            <a:avLst/>
          </a:prstGeom>
        </p:spPr>
        <p:txBody>
          <a:bodyPr>
            <a:spAutoFit/>
          </a:bodyPr>
          <a:lstStyle/>
          <a:p>
            <a:pPr defTabSz="342900" eaLnBrk="1" fontAlgn="auto" hangingPunct="1">
              <a:spcBef>
                <a:spcPts val="0"/>
              </a:spcBef>
              <a:spcAft>
                <a:spcPts val="0"/>
              </a:spcAft>
              <a:defRPr/>
            </a:pPr>
            <a:r>
              <a:rPr lang="en-GB" sz="1350" b="0" dirty="0">
                <a:solidFill>
                  <a:srgbClr val="000000"/>
                </a:solidFill>
                <a:latin typeface="Arial"/>
                <a:ea typeface="+mn-ea"/>
                <a:hlinkClick r:id="rId2"/>
              </a:rPr>
              <a:t>https://www.nice.org.uk/guidance/ta607/chapter/1-Recommendations</a:t>
            </a:r>
            <a:endParaRPr lang="en-GB" sz="1350" b="0" dirty="0">
              <a:solidFill>
                <a:srgbClr val="000000"/>
              </a:solidFill>
              <a:latin typeface="Arial"/>
              <a:ea typeface="+mn-ea"/>
            </a:endParaRPr>
          </a:p>
        </p:txBody>
      </p:sp>
      <p:pic>
        <p:nvPicPr>
          <p:cNvPr id="2" name="Picture 1">
            <a:extLst>
              <a:ext uri="{FF2B5EF4-FFF2-40B4-BE49-F238E27FC236}">
                <a16:creationId xmlns:a16="http://schemas.microsoft.com/office/drawing/2014/main" id="{E8BACB86-D3E4-4845-8EBB-7D9F5B1AD8D1}"/>
              </a:ext>
            </a:extLst>
          </p:cNvPr>
          <p:cNvPicPr>
            <a:picLocks noChangeAspect="1"/>
          </p:cNvPicPr>
          <p:nvPr/>
        </p:nvPicPr>
        <p:blipFill>
          <a:blip r:embed="rId3"/>
          <a:stretch>
            <a:fillRect/>
          </a:stretch>
        </p:blipFill>
        <p:spPr>
          <a:xfrm>
            <a:off x="9974263" y="231615"/>
            <a:ext cx="1963082" cy="75597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FF0E8634-C5B4-4674-979E-C2F1AF273C3C}"/>
              </a:ext>
            </a:extLst>
          </p:cNvPr>
          <p:cNvSpPr>
            <a:spLocks noGrp="1" noChangeArrowheads="1"/>
          </p:cNvSpPr>
          <p:nvPr>
            <p:ph type="title"/>
          </p:nvPr>
        </p:nvSpPr>
        <p:spPr>
          <a:xfrm>
            <a:off x="76200" y="1"/>
            <a:ext cx="11277600" cy="1121094"/>
          </a:xfrm>
        </p:spPr>
        <p:txBody>
          <a:bodyPr/>
          <a:lstStyle/>
          <a:p>
            <a:r>
              <a:rPr lang="en-GB" altLang="en-US" dirty="0">
                <a:solidFill>
                  <a:schemeClr val="accent1"/>
                </a:solidFill>
              </a:rPr>
              <a:t>Finding the Patients?</a:t>
            </a:r>
          </a:p>
        </p:txBody>
      </p:sp>
      <p:sp>
        <p:nvSpPr>
          <p:cNvPr id="140291" name="Content Placeholder 2">
            <a:extLst>
              <a:ext uri="{FF2B5EF4-FFF2-40B4-BE49-F238E27FC236}">
                <a16:creationId xmlns:a16="http://schemas.microsoft.com/office/drawing/2014/main" id="{1AC0BE19-2ADE-40E4-9EA9-51322DB93386}"/>
              </a:ext>
            </a:extLst>
          </p:cNvPr>
          <p:cNvSpPr>
            <a:spLocks noGrp="1" noChangeArrowheads="1"/>
          </p:cNvSpPr>
          <p:nvPr>
            <p:ph idx="1"/>
          </p:nvPr>
        </p:nvSpPr>
        <p:spPr>
          <a:xfrm>
            <a:off x="314325" y="1422401"/>
            <a:ext cx="7146925" cy="5070474"/>
          </a:xfrm>
        </p:spPr>
        <p:txBody>
          <a:bodyPr>
            <a:normAutofit fontScale="92500" lnSpcReduction="10000"/>
          </a:bodyPr>
          <a:lstStyle/>
          <a:p>
            <a:r>
              <a:rPr lang="en-GB" altLang="en-US" sz="2400" dirty="0">
                <a:solidFill>
                  <a:schemeClr val="accent1"/>
                </a:solidFill>
              </a:rPr>
              <a:t>CAD</a:t>
            </a:r>
          </a:p>
          <a:p>
            <a:pPr lvl="1"/>
            <a:r>
              <a:rPr lang="en-GB" altLang="en-US" dirty="0"/>
              <a:t>Stable patients at annual review or via targeted searches</a:t>
            </a:r>
          </a:p>
          <a:p>
            <a:pPr lvl="2"/>
            <a:r>
              <a:rPr lang="en-GB" altLang="en-US" sz="2400" dirty="0"/>
              <a:t>All over 65 years</a:t>
            </a:r>
          </a:p>
          <a:p>
            <a:pPr lvl="2"/>
            <a:r>
              <a:rPr lang="en-GB" altLang="en-US" sz="2400" dirty="0"/>
              <a:t>Anyone with disease in more than one vascular bed</a:t>
            </a:r>
          </a:p>
          <a:p>
            <a:pPr lvl="2"/>
            <a:r>
              <a:rPr lang="en-GB" altLang="en-US" sz="2400" dirty="0"/>
              <a:t>Anyone with multiple risk factors </a:t>
            </a:r>
          </a:p>
          <a:p>
            <a:pPr lvl="1"/>
            <a:r>
              <a:rPr lang="en-GB" altLang="en-US" dirty="0">
                <a:solidFill>
                  <a:schemeClr val="accent1"/>
                </a:solidFill>
              </a:rPr>
              <a:t>BUT</a:t>
            </a:r>
          </a:p>
          <a:p>
            <a:pPr lvl="2"/>
            <a:r>
              <a:rPr lang="en-GB" altLang="en-US" sz="2400" dirty="0"/>
              <a:t>No recent acute coronary events / intervention</a:t>
            </a:r>
          </a:p>
          <a:p>
            <a:pPr lvl="2"/>
            <a:r>
              <a:rPr lang="en-GB" altLang="en-US" sz="2400" dirty="0"/>
              <a:t>No recent bleeds or risk factors indicating high bleeding risk</a:t>
            </a:r>
          </a:p>
          <a:p>
            <a:pPr lvl="2"/>
            <a:endParaRPr lang="en-GB" altLang="en-US" sz="2400" dirty="0"/>
          </a:p>
          <a:p>
            <a:r>
              <a:rPr lang="en-GB" altLang="en-US" sz="2400" dirty="0">
                <a:solidFill>
                  <a:schemeClr val="accent1"/>
                </a:solidFill>
              </a:rPr>
              <a:t>Symptomatic PAD</a:t>
            </a:r>
          </a:p>
          <a:p>
            <a:pPr lvl="1"/>
            <a:r>
              <a:rPr lang="en-GB" altLang="en-US" dirty="0"/>
              <a:t>Identification more complex; as not well coded in primary care</a:t>
            </a:r>
          </a:p>
          <a:p>
            <a:pPr lvl="2"/>
            <a:endParaRPr lang="en-GB" altLang="en-US" sz="1400" dirty="0"/>
          </a:p>
          <a:p>
            <a:pPr lvl="2"/>
            <a:endParaRPr lang="en-GB" altLang="en-US" sz="2000" dirty="0"/>
          </a:p>
        </p:txBody>
      </p:sp>
      <p:sp>
        <p:nvSpPr>
          <p:cNvPr id="4" name="Rectangle 3">
            <a:extLst>
              <a:ext uri="{FF2B5EF4-FFF2-40B4-BE49-F238E27FC236}">
                <a16:creationId xmlns:a16="http://schemas.microsoft.com/office/drawing/2014/main" id="{F37ECE57-AF0F-44C6-9F1F-BFB3116C9FF9}"/>
              </a:ext>
            </a:extLst>
          </p:cNvPr>
          <p:cNvSpPr/>
          <p:nvPr/>
        </p:nvSpPr>
        <p:spPr>
          <a:xfrm>
            <a:off x="7804150" y="2286000"/>
            <a:ext cx="3778250" cy="2677656"/>
          </a:xfrm>
          <a:prstGeom prst="rect">
            <a:avLst/>
          </a:prstGeom>
        </p:spPr>
        <p:txBody>
          <a:bodyPr>
            <a:spAutoFit/>
          </a:bodyPr>
          <a:lstStyle/>
          <a:p>
            <a:pPr algn="ctr" defTabSz="342900" eaLnBrk="1" fontAlgn="auto" hangingPunct="1">
              <a:spcBef>
                <a:spcPts val="0"/>
              </a:spcBef>
              <a:spcAft>
                <a:spcPts val="0"/>
              </a:spcAft>
              <a:defRPr/>
            </a:pPr>
            <a:r>
              <a:rPr lang="en-GB" sz="2800" i="1" dirty="0">
                <a:solidFill>
                  <a:schemeClr val="accent1"/>
                </a:solidFill>
                <a:latin typeface="Arial"/>
                <a:ea typeface="+mn-ea"/>
              </a:rPr>
              <a:t>“People at high risk of ischaemic events and no known increased bleeding risk will have the most favourable benefit−risk profile”</a:t>
            </a:r>
          </a:p>
        </p:txBody>
      </p:sp>
      <p:sp>
        <p:nvSpPr>
          <p:cNvPr id="5" name="Rectangle 4">
            <a:extLst>
              <a:ext uri="{FF2B5EF4-FFF2-40B4-BE49-F238E27FC236}">
                <a16:creationId xmlns:a16="http://schemas.microsoft.com/office/drawing/2014/main" id="{6A6B4734-5BDA-40E9-9C9C-FC6D5AFD75A2}"/>
              </a:ext>
            </a:extLst>
          </p:cNvPr>
          <p:cNvSpPr/>
          <p:nvPr/>
        </p:nvSpPr>
        <p:spPr>
          <a:xfrm>
            <a:off x="7735888" y="6100763"/>
            <a:ext cx="2720975" cy="461962"/>
          </a:xfrm>
          <a:prstGeom prst="rect">
            <a:avLst/>
          </a:prstGeom>
        </p:spPr>
        <p:txBody>
          <a:bodyPr>
            <a:spAutoFit/>
          </a:bodyPr>
          <a:lstStyle/>
          <a:p>
            <a:pPr defTabSz="342900" eaLnBrk="1" fontAlgn="auto" hangingPunct="1">
              <a:spcBef>
                <a:spcPts val="0"/>
              </a:spcBef>
              <a:spcAft>
                <a:spcPts val="0"/>
              </a:spcAft>
              <a:defRPr/>
            </a:pPr>
            <a:r>
              <a:rPr lang="en-GB" sz="1200" b="0" dirty="0">
                <a:solidFill>
                  <a:srgbClr val="000000"/>
                </a:solidFill>
                <a:latin typeface="Arial"/>
                <a:ea typeface="+mn-ea"/>
                <a:hlinkClick r:id="rId2"/>
              </a:rPr>
              <a:t>https://www.nice.org.uk/guidance/ta607/chapter/1-Recommendations</a:t>
            </a:r>
            <a:endParaRPr lang="en-GB" sz="1200" b="0" dirty="0">
              <a:solidFill>
                <a:srgbClr val="000000"/>
              </a:solidFill>
              <a:latin typeface="Arial"/>
              <a:ea typeface="+mn-ea"/>
            </a:endParaRPr>
          </a:p>
        </p:txBody>
      </p:sp>
      <p:pic>
        <p:nvPicPr>
          <p:cNvPr id="2" name="Picture 1">
            <a:extLst>
              <a:ext uri="{FF2B5EF4-FFF2-40B4-BE49-F238E27FC236}">
                <a16:creationId xmlns:a16="http://schemas.microsoft.com/office/drawing/2014/main" id="{1FBB457C-6385-4A0D-8EED-5D43C258229B}"/>
              </a:ext>
            </a:extLst>
          </p:cNvPr>
          <p:cNvPicPr>
            <a:picLocks noChangeAspect="1"/>
          </p:cNvPicPr>
          <p:nvPr/>
        </p:nvPicPr>
        <p:blipFill>
          <a:blip r:embed="rId3"/>
          <a:stretch>
            <a:fillRect/>
          </a:stretch>
        </p:blipFill>
        <p:spPr>
          <a:xfrm>
            <a:off x="9929055" y="365125"/>
            <a:ext cx="1963082" cy="7559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F82B-9A48-44D8-BE8D-446E78E96C7F}"/>
              </a:ext>
            </a:extLst>
          </p:cNvPr>
          <p:cNvSpPr>
            <a:spLocks noGrp="1"/>
          </p:cNvSpPr>
          <p:nvPr>
            <p:ph type="title"/>
          </p:nvPr>
        </p:nvSpPr>
        <p:spPr/>
        <p:txBody>
          <a:bodyPr/>
          <a:lstStyle/>
          <a:p>
            <a:r>
              <a:rPr lang="en-GB" dirty="0">
                <a:solidFill>
                  <a:schemeClr val="accent1"/>
                </a:solidFill>
              </a:rPr>
              <a:t>Case study: George</a:t>
            </a:r>
          </a:p>
        </p:txBody>
      </p:sp>
      <p:sp>
        <p:nvSpPr>
          <p:cNvPr id="7" name="Content Placeholder 6">
            <a:extLst>
              <a:ext uri="{FF2B5EF4-FFF2-40B4-BE49-F238E27FC236}">
                <a16:creationId xmlns:a16="http://schemas.microsoft.com/office/drawing/2014/main" id="{77AA7050-4531-4550-A163-96C9F496CB50}"/>
              </a:ext>
            </a:extLst>
          </p:cNvPr>
          <p:cNvSpPr>
            <a:spLocks noGrp="1"/>
          </p:cNvSpPr>
          <p:nvPr>
            <p:ph sz="half" idx="1"/>
          </p:nvPr>
        </p:nvSpPr>
        <p:spPr/>
        <p:txBody>
          <a:bodyPr>
            <a:noAutofit/>
          </a:bodyPr>
          <a:lstStyle/>
          <a:p>
            <a:pPr marL="0" indent="0">
              <a:buNone/>
            </a:pPr>
            <a:r>
              <a:rPr lang="en-GB" sz="2400" dirty="0">
                <a:solidFill>
                  <a:schemeClr val="accent1"/>
                </a:solidFill>
              </a:rPr>
              <a:t>Medications:</a:t>
            </a:r>
          </a:p>
          <a:p>
            <a:r>
              <a:rPr lang="en-GB" sz="2400" b="1" dirty="0"/>
              <a:t>Enalapril </a:t>
            </a:r>
            <a:r>
              <a:rPr lang="en-GB" sz="2400" dirty="0"/>
              <a:t>10mg twice daily</a:t>
            </a:r>
          </a:p>
          <a:p>
            <a:r>
              <a:rPr lang="en-GB" sz="2400" b="1" dirty="0"/>
              <a:t>Bisoprolol</a:t>
            </a:r>
            <a:r>
              <a:rPr lang="en-GB" sz="2400" dirty="0"/>
              <a:t> 5mg daily</a:t>
            </a:r>
          </a:p>
          <a:p>
            <a:r>
              <a:rPr lang="en-GB" sz="2400" dirty="0"/>
              <a:t>Furosemide 40mg morning</a:t>
            </a:r>
          </a:p>
          <a:p>
            <a:r>
              <a:rPr lang="en-GB" sz="2400" b="1" dirty="0"/>
              <a:t>Aspirin </a:t>
            </a:r>
            <a:r>
              <a:rPr lang="en-GB" sz="2400" dirty="0"/>
              <a:t>75mg morning</a:t>
            </a:r>
          </a:p>
          <a:p>
            <a:r>
              <a:rPr lang="en-GB" sz="2400" b="1" dirty="0"/>
              <a:t>Atorvastatin</a:t>
            </a:r>
            <a:r>
              <a:rPr lang="en-GB" sz="2400" dirty="0"/>
              <a:t> 80mg night</a:t>
            </a:r>
          </a:p>
          <a:p>
            <a:r>
              <a:rPr lang="en-GB" sz="2400" dirty="0"/>
              <a:t>Amlodipine 5mg morning</a:t>
            </a:r>
          </a:p>
          <a:p>
            <a:r>
              <a:rPr lang="en-GB" sz="2400" dirty="0"/>
              <a:t>Metformin 500mg twice daily</a:t>
            </a:r>
          </a:p>
          <a:p>
            <a:endParaRPr lang="en-GB" sz="2400" dirty="0"/>
          </a:p>
        </p:txBody>
      </p:sp>
      <p:sp>
        <p:nvSpPr>
          <p:cNvPr id="3" name="Content Placeholder 2">
            <a:extLst>
              <a:ext uri="{FF2B5EF4-FFF2-40B4-BE49-F238E27FC236}">
                <a16:creationId xmlns:a16="http://schemas.microsoft.com/office/drawing/2014/main" id="{C694FB59-C7A0-4DDC-ACAF-3274C8182335}"/>
              </a:ext>
            </a:extLst>
          </p:cNvPr>
          <p:cNvSpPr>
            <a:spLocks noGrp="1"/>
          </p:cNvSpPr>
          <p:nvPr>
            <p:ph sz="half" idx="2"/>
          </p:nvPr>
        </p:nvSpPr>
        <p:spPr/>
        <p:txBody>
          <a:bodyPr/>
          <a:lstStyle/>
          <a:p>
            <a:pPr marL="0" indent="0">
              <a:buNone/>
            </a:pPr>
            <a:r>
              <a:rPr lang="en-GB" dirty="0">
                <a:solidFill>
                  <a:schemeClr val="accent1"/>
                </a:solidFill>
              </a:rPr>
              <a:t>Bloods: </a:t>
            </a:r>
            <a:r>
              <a:rPr lang="en-GB" dirty="0"/>
              <a:t>Normal </a:t>
            </a:r>
          </a:p>
          <a:p>
            <a:r>
              <a:rPr lang="en-GB" dirty="0"/>
              <a:t>Cr 90micromols/L</a:t>
            </a:r>
          </a:p>
          <a:p>
            <a:r>
              <a:rPr lang="en-GB" dirty="0"/>
              <a:t>eGFR &gt;60ml/min, K 4.4mmol/L</a:t>
            </a:r>
          </a:p>
          <a:p>
            <a:r>
              <a:rPr lang="en-GB" dirty="0"/>
              <a:t>HbA1c 45mmol/mol</a:t>
            </a:r>
          </a:p>
          <a:p>
            <a:r>
              <a:rPr lang="en-GB" dirty="0"/>
              <a:t>TC 3.4mmol/L</a:t>
            </a:r>
          </a:p>
          <a:p>
            <a:r>
              <a:rPr lang="en-GB" dirty="0"/>
              <a:t>LDL 1.4mmol/L</a:t>
            </a:r>
          </a:p>
          <a:p>
            <a:endParaRPr lang="en-GB" dirty="0"/>
          </a:p>
        </p:txBody>
      </p:sp>
      <p:pic>
        <p:nvPicPr>
          <p:cNvPr id="8" name="Picture 7">
            <a:extLst>
              <a:ext uri="{FF2B5EF4-FFF2-40B4-BE49-F238E27FC236}">
                <a16:creationId xmlns:a16="http://schemas.microsoft.com/office/drawing/2014/main" id="{0681A29B-5FAF-4E91-ACF0-4D3D51602DE9}"/>
              </a:ext>
            </a:extLst>
          </p:cNvPr>
          <p:cNvPicPr>
            <a:picLocks noChangeAspect="1"/>
          </p:cNvPicPr>
          <p:nvPr/>
        </p:nvPicPr>
        <p:blipFill>
          <a:blip r:embed="rId2"/>
          <a:stretch>
            <a:fillRect/>
          </a:stretch>
        </p:blipFill>
        <p:spPr>
          <a:xfrm>
            <a:off x="10050011" y="596570"/>
            <a:ext cx="1662618" cy="835224"/>
          </a:xfrm>
          <a:prstGeom prst="rect">
            <a:avLst/>
          </a:prstGeom>
        </p:spPr>
      </p:pic>
    </p:spTree>
    <p:extLst>
      <p:ext uri="{BB962C8B-B14F-4D97-AF65-F5344CB8AC3E}">
        <p14:creationId xmlns:p14="http://schemas.microsoft.com/office/powerpoint/2010/main" val="3712425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87631EC5-63AD-4B97-99ED-3C48643D09FE}"/>
              </a:ext>
            </a:extLst>
          </p:cNvPr>
          <p:cNvSpPr>
            <a:spLocks noGrp="1" noChangeArrowheads="1"/>
          </p:cNvSpPr>
          <p:nvPr>
            <p:ph type="title"/>
          </p:nvPr>
        </p:nvSpPr>
        <p:spPr/>
        <p:txBody>
          <a:bodyPr/>
          <a:lstStyle/>
          <a:p>
            <a:r>
              <a:rPr lang="en-GB" altLang="en-US" dirty="0">
                <a:solidFill>
                  <a:schemeClr val="accent1"/>
                </a:solidFill>
              </a:rPr>
              <a:t>Ticagrelor: PEGASUS-TIMI 54 study</a:t>
            </a:r>
            <a:br>
              <a:rPr lang="en-GB" altLang="en-US" dirty="0">
                <a:solidFill>
                  <a:schemeClr val="accent1"/>
                </a:solidFill>
              </a:rPr>
            </a:br>
            <a:r>
              <a:rPr lang="en-GB" altLang="en-US" dirty="0">
                <a:solidFill>
                  <a:schemeClr val="accent1"/>
                </a:solidFill>
              </a:rPr>
              <a:t>DRAMA criteria</a:t>
            </a:r>
          </a:p>
        </p:txBody>
      </p:sp>
      <p:sp>
        <p:nvSpPr>
          <p:cNvPr id="203779" name="Content Placeholder 2">
            <a:extLst>
              <a:ext uri="{FF2B5EF4-FFF2-40B4-BE49-F238E27FC236}">
                <a16:creationId xmlns:a16="http://schemas.microsoft.com/office/drawing/2014/main" id="{E2A8F38C-ABA6-4B06-A7A6-A2D8DA535898}"/>
              </a:ext>
            </a:extLst>
          </p:cNvPr>
          <p:cNvSpPr>
            <a:spLocks noGrp="1" noChangeArrowheads="1"/>
          </p:cNvSpPr>
          <p:nvPr>
            <p:ph idx="1"/>
          </p:nvPr>
        </p:nvSpPr>
        <p:spPr/>
        <p:txBody>
          <a:bodyPr>
            <a:normAutofit lnSpcReduction="10000"/>
          </a:bodyPr>
          <a:lstStyle/>
          <a:p>
            <a:pPr>
              <a:spcBef>
                <a:spcPts val="1200"/>
              </a:spcBef>
            </a:pPr>
            <a:r>
              <a:rPr lang="en-GB" altLang="en-US" dirty="0"/>
              <a:t>History of a spontaneous MI 1–3 years prior to enrolment and one additional high-risk feature</a:t>
            </a:r>
          </a:p>
          <a:p>
            <a:pPr lvl="1">
              <a:spcBef>
                <a:spcPts val="1200"/>
              </a:spcBef>
            </a:pPr>
            <a:r>
              <a:rPr lang="en-GB" altLang="en-US" sz="2400" dirty="0">
                <a:solidFill>
                  <a:schemeClr val="accent6"/>
                </a:solidFill>
              </a:rPr>
              <a:t>D</a:t>
            </a:r>
            <a:r>
              <a:rPr lang="en-GB" altLang="en-US" sz="2400" dirty="0"/>
              <a:t>iabetes mellitus requiring medication</a:t>
            </a:r>
          </a:p>
          <a:p>
            <a:pPr lvl="1">
              <a:spcBef>
                <a:spcPts val="1200"/>
              </a:spcBef>
            </a:pPr>
            <a:r>
              <a:rPr lang="en-GB" altLang="en-US" sz="2400" dirty="0"/>
              <a:t>Chronic, non-end-stage </a:t>
            </a:r>
            <a:r>
              <a:rPr lang="en-GB" altLang="en-US" sz="2400" dirty="0">
                <a:solidFill>
                  <a:schemeClr val="accent6"/>
                </a:solidFill>
              </a:rPr>
              <a:t>R</a:t>
            </a:r>
            <a:r>
              <a:rPr lang="en-GB" altLang="en-US" sz="2400" dirty="0"/>
              <a:t>enal dysfunction (</a:t>
            </a:r>
            <a:r>
              <a:rPr lang="en-GB" altLang="en-US" sz="2400" dirty="0" err="1"/>
              <a:t>CrCl</a:t>
            </a:r>
            <a:r>
              <a:rPr lang="en-GB" altLang="en-US" sz="2400" dirty="0"/>
              <a:t> &lt;60 mL/min)</a:t>
            </a:r>
          </a:p>
          <a:p>
            <a:pPr lvl="1">
              <a:spcBef>
                <a:spcPts val="1200"/>
              </a:spcBef>
            </a:pPr>
            <a:r>
              <a:rPr lang="en-GB" altLang="en-US" sz="2400" dirty="0">
                <a:solidFill>
                  <a:schemeClr val="accent6"/>
                </a:solidFill>
              </a:rPr>
              <a:t>A</a:t>
            </a:r>
            <a:r>
              <a:rPr lang="en-GB" altLang="en-US" sz="2400" dirty="0"/>
              <a:t>ge ≥65 years old</a:t>
            </a:r>
          </a:p>
          <a:p>
            <a:pPr lvl="1">
              <a:spcBef>
                <a:spcPts val="1200"/>
              </a:spcBef>
            </a:pPr>
            <a:r>
              <a:rPr lang="en-GB" altLang="en-US" sz="2400" dirty="0"/>
              <a:t>Angiographic evidence of </a:t>
            </a:r>
            <a:r>
              <a:rPr lang="en-GB" altLang="en-US" sz="2400" dirty="0">
                <a:solidFill>
                  <a:schemeClr val="accent6"/>
                </a:solidFill>
              </a:rPr>
              <a:t>M</a:t>
            </a:r>
            <a:r>
              <a:rPr lang="en-GB" altLang="en-US" sz="2400" dirty="0"/>
              <a:t>ultivessel CAD</a:t>
            </a:r>
          </a:p>
          <a:p>
            <a:pPr lvl="1">
              <a:spcBef>
                <a:spcPts val="1200"/>
              </a:spcBef>
            </a:pPr>
            <a:r>
              <a:rPr lang="en-GB" altLang="en-US" sz="2400" dirty="0">
                <a:solidFill>
                  <a:schemeClr val="accent6"/>
                </a:solidFill>
              </a:rPr>
              <a:t>A</a:t>
            </a:r>
            <a:r>
              <a:rPr lang="en-GB" altLang="en-US" sz="2400" dirty="0"/>
              <a:t> second prior spontaneous MI</a:t>
            </a:r>
          </a:p>
          <a:p>
            <a:pPr lvl="1">
              <a:spcBef>
                <a:spcPts val="1200"/>
              </a:spcBef>
            </a:pPr>
            <a:endParaRPr lang="en-GB" altLang="en-US" dirty="0"/>
          </a:p>
          <a:p>
            <a:pPr lvl="1">
              <a:spcBef>
                <a:spcPts val="1200"/>
              </a:spcBef>
            </a:pPr>
            <a:r>
              <a:rPr lang="en-GB" altLang="en-US" dirty="0"/>
              <a:t>NICE TA420, 2016: </a:t>
            </a:r>
            <a:r>
              <a:rPr lang="en-GB" altLang="en-US" sz="2400" dirty="0"/>
              <a:t>Continue ticagrelor </a:t>
            </a:r>
            <a:r>
              <a:rPr lang="en-GB" altLang="en-US" sz="2400" dirty="0">
                <a:solidFill>
                  <a:schemeClr val="accent1"/>
                </a:solidFill>
              </a:rPr>
              <a:t>60mg twice daily </a:t>
            </a:r>
            <a:r>
              <a:rPr lang="en-GB" altLang="en-US" sz="2400" dirty="0"/>
              <a:t>for up to 3 years or stop when clinically indicated</a:t>
            </a:r>
          </a:p>
        </p:txBody>
      </p:sp>
      <p:sp>
        <p:nvSpPr>
          <p:cNvPr id="203780" name="TextBox 3">
            <a:extLst>
              <a:ext uri="{FF2B5EF4-FFF2-40B4-BE49-F238E27FC236}">
                <a16:creationId xmlns:a16="http://schemas.microsoft.com/office/drawing/2014/main" id="{621B6161-531E-4AC4-973C-0D2C10C26CED}"/>
              </a:ext>
            </a:extLst>
          </p:cNvPr>
          <p:cNvSpPr txBox="1">
            <a:spLocks noChangeArrowheads="1"/>
          </p:cNvSpPr>
          <p:nvPr/>
        </p:nvSpPr>
        <p:spPr bwMode="auto">
          <a:xfrm>
            <a:off x="1708150" y="6076950"/>
            <a:ext cx="8655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3200" b="1">
                <a:solidFill>
                  <a:srgbClr val="660066"/>
                </a:solidFill>
                <a:latin typeface="Tahoma" panose="020B0604030504040204" pitchFamily="34" charset="0"/>
                <a:ea typeface="MS PGothic" panose="020B0600070205080204" pitchFamily="34" charset="-128"/>
              </a:defRPr>
            </a:lvl1pPr>
            <a:lvl2pPr marL="742950" indent="-285750">
              <a:defRPr sz="3200" b="1">
                <a:solidFill>
                  <a:srgbClr val="660066"/>
                </a:solidFill>
                <a:latin typeface="Tahoma" panose="020B0604030504040204" pitchFamily="34" charset="0"/>
                <a:ea typeface="MS PGothic" panose="020B0600070205080204" pitchFamily="34" charset="-128"/>
              </a:defRPr>
            </a:lvl2pPr>
            <a:lvl3pPr marL="1143000" indent="-228600">
              <a:defRPr sz="3200" b="1">
                <a:solidFill>
                  <a:srgbClr val="660066"/>
                </a:solidFill>
                <a:latin typeface="Tahoma" panose="020B0604030504040204" pitchFamily="34" charset="0"/>
                <a:ea typeface="MS PGothic" panose="020B0600070205080204" pitchFamily="34" charset="-128"/>
              </a:defRPr>
            </a:lvl3pPr>
            <a:lvl4pPr marL="1600200" indent="-228600">
              <a:defRPr sz="3200" b="1">
                <a:solidFill>
                  <a:srgbClr val="660066"/>
                </a:solidFill>
                <a:latin typeface="Tahoma" panose="020B0604030504040204" pitchFamily="34" charset="0"/>
                <a:ea typeface="MS PGothic" panose="020B0600070205080204" pitchFamily="34" charset="-128"/>
              </a:defRPr>
            </a:lvl4pPr>
            <a:lvl5pPr marL="2057400" indent="-228600">
              <a:defRPr sz="3200" b="1">
                <a:solidFill>
                  <a:srgbClr val="660066"/>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200" b="1">
                <a:solidFill>
                  <a:srgbClr val="660066"/>
                </a:solidFill>
                <a:latin typeface="Tahoma" panose="020B0604030504040204" pitchFamily="34" charset="0"/>
                <a:ea typeface="MS PGothic" panose="020B0600070205080204" pitchFamily="34" charset="-128"/>
              </a:defRPr>
            </a:lvl9pPr>
          </a:lstStyle>
          <a:p>
            <a:r>
              <a:rPr lang="en-US" altLang="en-US" sz="800" b="0">
                <a:solidFill>
                  <a:srgbClr val="FFFFFF"/>
                </a:solidFill>
              </a:rPr>
              <a:t>CrCl, creatinine clearance</a:t>
            </a:r>
          </a:p>
          <a:p>
            <a:endParaRPr lang="en-GB" altLang="en-US" sz="800" b="0">
              <a:solidFill>
                <a:srgbClr val="FFFFFF"/>
              </a:solidFill>
            </a:endParaRPr>
          </a:p>
          <a:p>
            <a:r>
              <a:rPr lang="en-GB" altLang="en-US" sz="800" b="0">
                <a:solidFill>
                  <a:srgbClr val="FFFFFF"/>
                </a:solidFill>
              </a:rPr>
              <a:t>Bonaca MP</a:t>
            </a:r>
            <a:r>
              <a:rPr lang="en-GB" altLang="en-US" sz="800" b="0" i="1">
                <a:solidFill>
                  <a:srgbClr val="FFFFFF"/>
                </a:solidFill>
              </a:rPr>
              <a:t> et al.</a:t>
            </a:r>
            <a:r>
              <a:rPr lang="en-GB" altLang="en-US" sz="800" b="0">
                <a:solidFill>
                  <a:srgbClr val="FFFFFF"/>
                </a:solidFill>
              </a:rPr>
              <a:t> </a:t>
            </a:r>
            <a:r>
              <a:rPr lang="en-GB" altLang="en-US" sz="800" b="0" i="1">
                <a:solidFill>
                  <a:srgbClr val="FFFFFF"/>
                </a:solidFill>
              </a:rPr>
              <a:t>Am Heart J </a:t>
            </a:r>
            <a:r>
              <a:rPr lang="en-GB" altLang="en-US" sz="800" b="0">
                <a:solidFill>
                  <a:srgbClr val="FFFFFF"/>
                </a:solidFill>
              </a:rPr>
              <a:t>2014;167:437–444</a:t>
            </a:r>
            <a:endParaRPr lang="en-US" altLang="en-US" sz="800" b="0">
              <a:solidFill>
                <a:srgbClr val="FFFFFF"/>
              </a:solidFill>
            </a:endParaRPr>
          </a:p>
          <a:p>
            <a:r>
              <a:rPr lang="en-US" altLang="en-US" sz="800" b="0">
                <a:solidFill>
                  <a:srgbClr val="FFFFFF"/>
                </a:solidFill>
              </a:rPr>
              <a:t>Bonaca MP</a:t>
            </a:r>
            <a:r>
              <a:rPr lang="en-US" altLang="en-US" sz="800" b="0" i="1">
                <a:solidFill>
                  <a:srgbClr val="FFFFFF"/>
                </a:solidFill>
              </a:rPr>
              <a:t> et al</a:t>
            </a:r>
            <a:r>
              <a:rPr lang="en-US" altLang="en-US" sz="800" b="0">
                <a:solidFill>
                  <a:srgbClr val="FFFFFF"/>
                </a:solidFill>
              </a:rPr>
              <a:t>. </a:t>
            </a:r>
            <a:r>
              <a:rPr lang="en-US" altLang="en-US" sz="800" b="0" i="1">
                <a:solidFill>
                  <a:srgbClr val="FFFFFF"/>
                </a:solidFill>
              </a:rPr>
              <a:t>N Engl J Med </a:t>
            </a:r>
            <a:r>
              <a:rPr lang="en-GB" altLang="en-US" sz="800" b="0">
                <a:solidFill>
                  <a:srgbClr val="FFFFFF"/>
                </a:solidFill>
              </a:rPr>
              <a:t>2015;372:1791–1800</a:t>
            </a:r>
            <a:endParaRPr lang="en-US" altLang="en-US" sz="800" b="0">
              <a:solidFill>
                <a:srgbClr val="FFFFFF"/>
              </a:solidFill>
            </a:endParaRPr>
          </a:p>
        </p:txBody>
      </p:sp>
      <p:sp>
        <p:nvSpPr>
          <p:cNvPr id="203781" name="Slide Number Placeholder 7">
            <a:extLst>
              <a:ext uri="{FF2B5EF4-FFF2-40B4-BE49-F238E27FC236}">
                <a16:creationId xmlns:a16="http://schemas.microsoft.com/office/drawing/2014/main" id="{748D415A-1E35-460B-A585-7C776FA03575}"/>
              </a:ext>
            </a:extLst>
          </p:cNvPr>
          <p:cNvSpPr>
            <a:spLocks noGrp="1" noChangeArrowheads="1"/>
          </p:cNvSpPr>
          <p:nvPr>
            <p:ph type="sldNum" sz="quarter" idx="12"/>
          </p:nvPr>
        </p:nvSpPr>
        <p:spPr>
          <a:xfrm>
            <a:off x="807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0000"/>
              </a:buClr>
              <a:buSzPct val="150000"/>
              <a:buFont typeface="Wingdings" panose="05000000000000000000" pitchFamily="2" charset="2"/>
              <a:buChar char="§"/>
              <a:defRPr sz="2400" b="1">
                <a:solidFill>
                  <a:schemeClr val="bg1"/>
                </a:solidFill>
                <a:latin typeface="Arial" panose="020B0604020202020204" pitchFamily="34" charset="0"/>
              </a:defRPr>
            </a:lvl1pPr>
            <a:lvl2pPr marL="557213" indent="-214313">
              <a:spcBef>
                <a:spcPct val="20000"/>
              </a:spcBef>
              <a:buClr>
                <a:srgbClr val="FF0000"/>
              </a:buClr>
              <a:buSzPct val="150000"/>
              <a:buFont typeface="Wingdings" panose="05000000000000000000" pitchFamily="2" charset="2"/>
              <a:buChar char="§"/>
              <a:defRPr sz="2100" b="1">
                <a:solidFill>
                  <a:schemeClr val="bg1"/>
                </a:solidFill>
                <a:latin typeface="Arial" panose="020B0604020202020204" pitchFamily="34" charset="0"/>
              </a:defRPr>
            </a:lvl2pPr>
            <a:lvl3pPr marL="857250" indent="-171450">
              <a:spcBef>
                <a:spcPct val="20000"/>
              </a:spcBef>
              <a:buClr>
                <a:srgbClr val="FF0000"/>
              </a:buClr>
              <a:buSzPct val="150000"/>
              <a:buFont typeface="Wingdings" panose="05000000000000000000" pitchFamily="2" charset="2"/>
              <a:buChar char="§"/>
              <a:defRPr b="1">
                <a:solidFill>
                  <a:schemeClr val="bg1"/>
                </a:solidFill>
                <a:latin typeface="Arial" panose="020B0604020202020204" pitchFamily="34" charset="0"/>
              </a:defRPr>
            </a:lvl3pPr>
            <a:lvl4pPr marL="1200150" indent="-171450">
              <a:spcBef>
                <a:spcPct val="20000"/>
              </a:spcBef>
              <a:buClr>
                <a:srgbClr val="FF0000"/>
              </a:buClr>
              <a:buSzPct val="150000"/>
              <a:buFont typeface="Wingdings" panose="05000000000000000000" pitchFamily="2" charset="2"/>
              <a:buChar char="§"/>
              <a:defRPr sz="1500" b="1">
                <a:solidFill>
                  <a:schemeClr val="bg1"/>
                </a:solidFill>
                <a:latin typeface="Arial" panose="020B0604020202020204" pitchFamily="34" charset="0"/>
              </a:defRPr>
            </a:lvl4pPr>
            <a:lvl5pPr marL="1543050" indent="-171450">
              <a:spcBef>
                <a:spcPct val="20000"/>
              </a:spcBef>
              <a:buClr>
                <a:srgbClr val="FF0000"/>
              </a:buClr>
              <a:buSzPct val="150000"/>
              <a:buFont typeface="Wingdings" panose="05000000000000000000" pitchFamily="2" charset="2"/>
              <a:buChar char="§"/>
              <a:defRPr sz="1500" b="1">
                <a:solidFill>
                  <a:schemeClr val="bg1"/>
                </a:solidFill>
                <a:latin typeface="Arial" panose="020B0604020202020204" pitchFamily="34" charset="0"/>
              </a:defRPr>
            </a:lvl5pPr>
            <a:lvl6pPr marL="2000250" indent="-171450" eaLnBrk="0" fontAlgn="base" hangingPunct="0">
              <a:spcBef>
                <a:spcPct val="20000"/>
              </a:spcBef>
              <a:spcAft>
                <a:spcPct val="0"/>
              </a:spcAft>
              <a:buClr>
                <a:srgbClr val="FF0000"/>
              </a:buClr>
              <a:buSzPct val="150000"/>
              <a:buFont typeface="Wingdings" panose="05000000000000000000" pitchFamily="2" charset="2"/>
              <a:buChar char="§"/>
              <a:defRPr sz="1500" b="1">
                <a:solidFill>
                  <a:schemeClr val="bg1"/>
                </a:solidFill>
                <a:latin typeface="Arial" panose="020B0604020202020204" pitchFamily="34" charset="0"/>
              </a:defRPr>
            </a:lvl6pPr>
            <a:lvl7pPr marL="2457450" indent="-171450" eaLnBrk="0" fontAlgn="base" hangingPunct="0">
              <a:spcBef>
                <a:spcPct val="20000"/>
              </a:spcBef>
              <a:spcAft>
                <a:spcPct val="0"/>
              </a:spcAft>
              <a:buClr>
                <a:srgbClr val="FF0000"/>
              </a:buClr>
              <a:buSzPct val="150000"/>
              <a:buFont typeface="Wingdings" panose="05000000000000000000" pitchFamily="2" charset="2"/>
              <a:buChar char="§"/>
              <a:defRPr sz="1500" b="1">
                <a:solidFill>
                  <a:schemeClr val="bg1"/>
                </a:solidFill>
                <a:latin typeface="Arial" panose="020B0604020202020204" pitchFamily="34" charset="0"/>
              </a:defRPr>
            </a:lvl7pPr>
            <a:lvl8pPr marL="2914650" indent="-171450" eaLnBrk="0" fontAlgn="base" hangingPunct="0">
              <a:spcBef>
                <a:spcPct val="20000"/>
              </a:spcBef>
              <a:spcAft>
                <a:spcPct val="0"/>
              </a:spcAft>
              <a:buClr>
                <a:srgbClr val="FF0000"/>
              </a:buClr>
              <a:buSzPct val="150000"/>
              <a:buFont typeface="Wingdings" panose="05000000000000000000" pitchFamily="2" charset="2"/>
              <a:buChar char="§"/>
              <a:defRPr sz="1500" b="1">
                <a:solidFill>
                  <a:schemeClr val="bg1"/>
                </a:solidFill>
                <a:latin typeface="Arial" panose="020B0604020202020204" pitchFamily="34" charset="0"/>
              </a:defRPr>
            </a:lvl8pPr>
            <a:lvl9pPr marL="3371850" indent="-171450" eaLnBrk="0" fontAlgn="base" hangingPunct="0">
              <a:spcBef>
                <a:spcPct val="20000"/>
              </a:spcBef>
              <a:spcAft>
                <a:spcPct val="0"/>
              </a:spcAft>
              <a:buClr>
                <a:srgbClr val="FF0000"/>
              </a:buClr>
              <a:buSzPct val="150000"/>
              <a:buFont typeface="Wingdings" panose="05000000000000000000" pitchFamily="2" charset="2"/>
              <a:buChar char="§"/>
              <a:defRPr sz="1500" b="1">
                <a:solidFill>
                  <a:schemeClr val="bg1"/>
                </a:solidFill>
                <a:latin typeface="Arial" panose="020B0604020202020204" pitchFamily="34" charset="0"/>
              </a:defRPr>
            </a:lvl9pPr>
          </a:lstStyle>
          <a:p>
            <a:pPr>
              <a:spcBef>
                <a:spcPct val="0"/>
              </a:spcBef>
              <a:buClrTx/>
              <a:buSzTx/>
              <a:buFontTx/>
              <a:buNone/>
            </a:pPr>
            <a:fld id="{CEC9EBE2-528C-4D1B-8C4F-34BC82E52DC2}" type="slidenum">
              <a:rPr lang="en-GB" altLang="en-US" sz="1200" smtClean="0">
                <a:solidFill>
                  <a:srgbClr val="FFFFFF"/>
                </a:solidFill>
              </a:rPr>
              <a:pPr>
                <a:spcBef>
                  <a:spcPct val="0"/>
                </a:spcBef>
                <a:buClrTx/>
                <a:buSzTx/>
                <a:buFontTx/>
                <a:buNone/>
              </a:pPr>
              <a:t>50</a:t>
            </a:fld>
            <a:endParaRPr lang="en-GB" altLang="en-US" sz="1200">
              <a:solidFill>
                <a:srgbClr val="FFFFFF"/>
              </a:solidFill>
            </a:endParaRPr>
          </a:p>
        </p:txBody>
      </p:sp>
      <p:pic>
        <p:nvPicPr>
          <p:cNvPr id="2" name="Picture 1">
            <a:extLst>
              <a:ext uri="{FF2B5EF4-FFF2-40B4-BE49-F238E27FC236}">
                <a16:creationId xmlns:a16="http://schemas.microsoft.com/office/drawing/2014/main" id="{7970B113-5D73-434F-8405-414B7AD94D73}"/>
              </a:ext>
            </a:extLst>
          </p:cNvPr>
          <p:cNvPicPr>
            <a:picLocks noChangeAspect="1"/>
          </p:cNvPicPr>
          <p:nvPr/>
        </p:nvPicPr>
        <p:blipFill>
          <a:blip r:embed="rId3"/>
          <a:stretch>
            <a:fillRect/>
          </a:stretch>
        </p:blipFill>
        <p:spPr>
          <a:xfrm>
            <a:off x="9996852" y="243499"/>
            <a:ext cx="1963082" cy="755970"/>
          </a:xfrm>
          <a:prstGeom prst="rect">
            <a:avLst/>
          </a:prstGeom>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CA417610-E9D7-4315-9E25-42A57036ECAF}"/>
              </a:ext>
            </a:extLst>
          </p:cNvPr>
          <p:cNvSpPr>
            <a:spLocks noGrp="1"/>
          </p:cNvSpPr>
          <p:nvPr>
            <p:ph type="title"/>
          </p:nvPr>
        </p:nvSpPr>
        <p:spPr>
          <a:xfrm>
            <a:off x="2765425" y="355600"/>
            <a:ext cx="6389688" cy="742950"/>
          </a:xfrm>
        </p:spPr>
        <p:txBody>
          <a:bodyPr/>
          <a:lstStyle/>
          <a:p>
            <a:pPr eaLnBrk="1" hangingPunct="1"/>
            <a:r>
              <a:rPr lang="en-US" altLang="en-US" sz="3200" dirty="0">
                <a:solidFill>
                  <a:schemeClr val="accent1"/>
                </a:solidFill>
              </a:rPr>
              <a:t>Stent thrombosis rates</a:t>
            </a:r>
          </a:p>
        </p:txBody>
      </p:sp>
      <p:graphicFrame>
        <p:nvGraphicFramePr>
          <p:cNvPr id="211971" name="Object 3">
            <a:extLst>
              <a:ext uri="{FF2B5EF4-FFF2-40B4-BE49-F238E27FC236}">
                <a16:creationId xmlns:a16="http://schemas.microsoft.com/office/drawing/2014/main" id="{A29480DE-A084-45A8-9466-36D7427B5734}"/>
              </a:ext>
            </a:extLst>
          </p:cNvPr>
          <p:cNvGraphicFramePr>
            <a:graphicFrameLocks noChangeAspect="1"/>
          </p:cNvGraphicFramePr>
          <p:nvPr/>
        </p:nvGraphicFramePr>
        <p:xfrm>
          <a:off x="2949575" y="1836738"/>
          <a:ext cx="6176963" cy="3024187"/>
        </p:xfrm>
        <a:graphic>
          <a:graphicData uri="http://schemas.openxmlformats.org/presentationml/2006/ole">
            <mc:AlternateContent xmlns:mc="http://schemas.openxmlformats.org/markup-compatibility/2006">
              <mc:Choice xmlns:v="urn:schemas-microsoft-com:vml" Requires="v">
                <p:oleObj r:id="rId4" imgW="8100914" imgH="4035218" progId="Excel.Chart.8">
                  <p:embed/>
                </p:oleObj>
              </mc:Choice>
              <mc:Fallback>
                <p:oleObj r:id="rId4" imgW="8100914" imgH="4035218" progId="Excel.Chart.8">
                  <p:embed/>
                  <p:pic>
                    <p:nvPicPr>
                      <p:cNvPr id="211971" name="Object 3">
                        <a:extLst>
                          <a:ext uri="{FF2B5EF4-FFF2-40B4-BE49-F238E27FC236}">
                            <a16:creationId xmlns:a16="http://schemas.microsoft.com/office/drawing/2014/main" id="{A29480DE-A084-45A8-9466-36D7427B57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9575" y="1836738"/>
                        <a:ext cx="617696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0228" name="Text Box 4">
            <a:extLst>
              <a:ext uri="{FF2B5EF4-FFF2-40B4-BE49-F238E27FC236}">
                <a16:creationId xmlns:a16="http://schemas.microsoft.com/office/drawing/2014/main" id="{78AB0FD0-F805-404F-BC6C-4283E8518AAA}"/>
              </a:ext>
            </a:extLst>
          </p:cNvPr>
          <p:cNvSpPr txBox="1">
            <a:spLocks noChangeArrowheads="1"/>
          </p:cNvSpPr>
          <p:nvPr/>
        </p:nvSpPr>
        <p:spPr bwMode="auto">
          <a:xfrm>
            <a:off x="3044825" y="4797425"/>
            <a:ext cx="998538" cy="484188"/>
          </a:xfrm>
          <a:prstGeom prst="rect">
            <a:avLst/>
          </a:prstGeom>
          <a:noFill/>
          <a:ln>
            <a:noFill/>
          </a:ln>
        </p:spPr>
        <p:txBody>
          <a:bodyPr wrap="none" lIns="0" tIns="0" rIns="0" bIns="0">
            <a:spAutoFit/>
          </a:bodyPr>
          <a:lstStyle>
            <a:lvl1pPr>
              <a:spcBef>
                <a:spcPct val="20000"/>
              </a:spcBef>
              <a:buClr>
                <a:schemeClr val="tx2"/>
              </a:buClr>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685800">
              <a:spcBef>
                <a:spcPct val="0"/>
              </a:spcBef>
              <a:buClrTx/>
              <a:buFont typeface="Arial" panose="020B0604020202020204" pitchFamily="34" charset="0"/>
              <a:buNone/>
              <a:defRPr/>
            </a:pPr>
            <a:r>
              <a:rPr lang="en-US" altLang="en-US" sz="1050">
                <a:solidFill>
                  <a:srgbClr val="660066"/>
                </a:solidFill>
                <a:latin typeface="Arial" panose="020B0604020202020204" pitchFamily="34" charset="0"/>
              </a:rPr>
              <a:t>*Antiplatelet</a:t>
            </a:r>
            <a:br>
              <a:rPr lang="en-US" altLang="en-US" sz="1050">
                <a:solidFill>
                  <a:srgbClr val="660066"/>
                </a:solidFill>
                <a:latin typeface="Arial" panose="020B0604020202020204" pitchFamily="34" charset="0"/>
              </a:rPr>
            </a:br>
            <a:r>
              <a:rPr lang="en-US" altLang="en-US" sz="1050">
                <a:solidFill>
                  <a:srgbClr val="660066"/>
                </a:solidFill>
                <a:latin typeface="Arial" panose="020B0604020202020204" pitchFamily="34" charset="0"/>
              </a:rPr>
              <a:t>therapy</a:t>
            </a:r>
            <a:br>
              <a:rPr lang="en-US" altLang="en-US" sz="1050">
                <a:solidFill>
                  <a:srgbClr val="660066"/>
                </a:solidFill>
                <a:latin typeface="Arial" panose="020B0604020202020204" pitchFamily="34" charset="0"/>
              </a:rPr>
            </a:br>
            <a:r>
              <a:rPr lang="en-US" altLang="en-US" sz="1050">
                <a:solidFill>
                  <a:srgbClr val="660066"/>
                </a:solidFill>
                <a:latin typeface="Arial" panose="020B0604020202020204" pitchFamily="34" charset="0"/>
              </a:rPr>
              <a:t>discontinuation</a:t>
            </a:r>
          </a:p>
        </p:txBody>
      </p:sp>
      <p:sp>
        <p:nvSpPr>
          <p:cNvPr id="180229" name="Text Box 5">
            <a:extLst>
              <a:ext uri="{FF2B5EF4-FFF2-40B4-BE49-F238E27FC236}">
                <a16:creationId xmlns:a16="http://schemas.microsoft.com/office/drawing/2014/main" id="{9D3E5C28-7D9F-4C02-975F-BAB934CF70A6}"/>
              </a:ext>
            </a:extLst>
          </p:cNvPr>
          <p:cNvSpPr txBox="1">
            <a:spLocks noChangeArrowheads="1"/>
          </p:cNvSpPr>
          <p:nvPr/>
        </p:nvSpPr>
        <p:spPr bwMode="auto">
          <a:xfrm>
            <a:off x="7505700" y="4797425"/>
            <a:ext cx="519113" cy="149225"/>
          </a:xfrm>
          <a:prstGeom prst="rect">
            <a:avLst/>
          </a:prstGeom>
          <a:noFill/>
          <a:ln>
            <a:noFill/>
          </a:ln>
        </p:spPr>
        <p:txBody>
          <a:bodyPr wrap="none" lIns="0" tIns="0" rIns="0" bIns="0">
            <a:spAutoFit/>
          </a:bodyPr>
          <a:lstStyle>
            <a:lvl1pPr>
              <a:spcBef>
                <a:spcPct val="20000"/>
              </a:spcBef>
              <a:buClr>
                <a:schemeClr val="tx2"/>
              </a:buClr>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685800">
              <a:spcBef>
                <a:spcPct val="0"/>
              </a:spcBef>
              <a:buClrTx/>
              <a:buFont typeface="Arial" panose="020B0604020202020204" pitchFamily="34" charset="0"/>
              <a:buNone/>
              <a:defRPr/>
            </a:pPr>
            <a:r>
              <a:rPr lang="en-US" altLang="en-US" sz="975">
                <a:solidFill>
                  <a:srgbClr val="1F497D"/>
                </a:solidFill>
                <a:latin typeface="Arial" panose="020B0604020202020204" pitchFamily="34" charset="0"/>
              </a:rPr>
              <a:t>Diabetes</a:t>
            </a:r>
          </a:p>
        </p:txBody>
      </p:sp>
      <p:sp>
        <p:nvSpPr>
          <p:cNvPr id="180230" name="Text Box 6">
            <a:extLst>
              <a:ext uri="{FF2B5EF4-FFF2-40B4-BE49-F238E27FC236}">
                <a16:creationId xmlns:a16="http://schemas.microsoft.com/office/drawing/2014/main" id="{2CE5C5E9-D7D1-4BA4-BC15-36EFC7FBBD38}"/>
              </a:ext>
            </a:extLst>
          </p:cNvPr>
          <p:cNvSpPr txBox="1">
            <a:spLocks noChangeArrowheads="1"/>
          </p:cNvSpPr>
          <p:nvPr/>
        </p:nvSpPr>
        <p:spPr bwMode="auto">
          <a:xfrm>
            <a:off x="4233863" y="4797425"/>
            <a:ext cx="407987" cy="300038"/>
          </a:xfrm>
          <a:prstGeom prst="rect">
            <a:avLst/>
          </a:prstGeom>
          <a:noFill/>
          <a:ln>
            <a:noFill/>
          </a:ln>
        </p:spPr>
        <p:txBody>
          <a:bodyPr wrap="none" lIns="0" tIns="0" rIns="0" bIns="0">
            <a:spAutoFit/>
          </a:bodyPr>
          <a:lstStyle>
            <a:lvl1pPr>
              <a:spcBef>
                <a:spcPct val="20000"/>
              </a:spcBef>
              <a:buClr>
                <a:schemeClr val="tx2"/>
              </a:buClr>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685800">
              <a:spcBef>
                <a:spcPct val="0"/>
              </a:spcBef>
              <a:buClrTx/>
              <a:buFont typeface="Arial" panose="020B0604020202020204" pitchFamily="34" charset="0"/>
              <a:buNone/>
              <a:defRPr/>
            </a:pPr>
            <a:r>
              <a:rPr lang="en-US" altLang="en-US" sz="975">
                <a:solidFill>
                  <a:srgbClr val="1F497D"/>
                </a:solidFill>
                <a:latin typeface="Arial" panose="020B0604020202020204" pitchFamily="34" charset="0"/>
              </a:rPr>
              <a:t>Prior</a:t>
            </a:r>
            <a:br>
              <a:rPr lang="en-US" altLang="en-US" sz="975">
                <a:solidFill>
                  <a:srgbClr val="1F497D"/>
                </a:solidFill>
                <a:latin typeface="Arial" panose="020B0604020202020204" pitchFamily="34" charset="0"/>
              </a:rPr>
            </a:br>
            <a:r>
              <a:rPr lang="en-US" altLang="en-US" sz="975">
                <a:solidFill>
                  <a:srgbClr val="1F497D"/>
                </a:solidFill>
                <a:latin typeface="Arial" panose="020B0604020202020204" pitchFamily="34" charset="0"/>
              </a:rPr>
              <a:t>brachy</a:t>
            </a:r>
          </a:p>
        </p:txBody>
      </p:sp>
      <p:sp>
        <p:nvSpPr>
          <p:cNvPr id="180231" name="Text Box 7">
            <a:extLst>
              <a:ext uri="{FF2B5EF4-FFF2-40B4-BE49-F238E27FC236}">
                <a16:creationId xmlns:a16="http://schemas.microsoft.com/office/drawing/2014/main" id="{4F51D978-8B2D-4480-8E06-876E11C335B0}"/>
              </a:ext>
            </a:extLst>
          </p:cNvPr>
          <p:cNvSpPr txBox="1">
            <a:spLocks noChangeArrowheads="1"/>
          </p:cNvSpPr>
          <p:nvPr/>
        </p:nvSpPr>
        <p:spPr bwMode="auto">
          <a:xfrm>
            <a:off x="5075238" y="4797425"/>
            <a:ext cx="376237" cy="300038"/>
          </a:xfrm>
          <a:prstGeom prst="rect">
            <a:avLst/>
          </a:prstGeom>
          <a:noFill/>
          <a:ln>
            <a:noFill/>
          </a:ln>
        </p:spPr>
        <p:txBody>
          <a:bodyPr wrap="none" lIns="0" tIns="0" rIns="0" bIns="0">
            <a:spAutoFit/>
          </a:bodyPr>
          <a:lstStyle>
            <a:lvl1pPr>
              <a:spcBef>
                <a:spcPct val="20000"/>
              </a:spcBef>
              <a:buClr>
                <a:schemeClr val="tx2"/>
              </a:buClr>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685800">
              <a:spcBef>
                <a:spcPct val="0"/>
              </a:spcBef>
              <a:buClrTx/>
              <a:buFont typeface="Arial" panose="020B0604020202020204" pitchFamily="34" charset="0"/>
              <a:buNone/>
              <a:defRPr/>
            </a:pPr>
            <a:r>
              <a:rPr lang="en-US" altLang="en-US" sz="975">
                <a:solidFill>
                  <a:srgbClr val="1F497D"/>
                </a:solidFill>
                <a:latin typeface="Arial" panose="020B0604020202020204" pitchFamily="34" charset="0"/>
              </a:rPr>
              <a:t>Renal</a:t>
            </a:r>
            <a:br>
              <a:rPr lang="en-US" altLang="en-US" sz="975">
                <a:solidFill>
                  <a:srgbClr val="1F497D"/>
                </a:solidFill>
                <a:latin typeface="Arial" panose="020B0604020202020204" pitchFamily="34" charset="0"/>
              </a:rPr>
            </a:br>
            <a:r>
              <a:rPr lang="en-US" altLang="en-US" sz="975">
                <a:solidFill>
                  <a:srgbClr val="1F497D"/>
                </a:solidFill>
                <a:latin typeface="Arial" panose="020B0604020202020204" pitchFamily="34" charset="0"/>
              </a:rPr>
              <a:t>failure</a:t>
            </a:r>
          </a:p>
        </p:txBody>
      </p:sp>
      <p:sp>
        <p:nvSpPr>
          <p:cNvPr id="180232" name="Text Box 8">
            <a:extLst>
              <a:ext uri="{FF2B5EF4-FFF2-40B4-BE49-F238E27FC236}">
                <a16:creationId xmlns:a16="http://schemas.microsoft.com/office/drawing/2014/main" id="{19F182F0-D0C5-4DD9-AFBD-12A8ADFBEF6C}"/>
              </a:ext>
            </a:extLst>
          </p:cNvPr>
          <p:cNvSpPr txBox="1">
            <a:spLocks noChangeArrowheads="1"/>
          </p:cNvSpPr>
          <p:nvPr/>
        </p:nvSpPr>
        <p:spPr bwMode="auto">
          <a:xfrm>
            <a:off x="5734050" y="4797425"/>
            <a:ext cx="730250" cy="149225"/>
          </a:xfrm>
          <a:prstGeom prst="rect">
            <a:avLst/>
          </a:prstGeom>
          <a:noFill/>
          <a:ln>
            <a:noFill/>
          </a:ln>
        </p:spPr>
        <p:txBody>
          <a:bodyPr wrap="none" lIns="0" tIns="0" rIns="0" bIns="0">
            <a:spAutoFit/>
          </a:bodyPr>
          <a:lstStyle>
            <a:lvl1pPr>
              <a:spcBef>
                <a:spcPct val="20000"/>
              </a:spcBef>
              <a:buClr>
                <a:schemeClr val="tx2"/>
              </a:buClr>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685800">
              <a:spcBef>
                <a:spcPct val="0"/>
              </a:spcBef>
              <a:buClrTx/>
              <a:buFont typeface="Arial" panose="020B0604020202020204" pitchFamily="34" charset="0"/>
              <a:buNone/>
              <a:defRPr/>
            </a:pPr>
            <a:r>
              <a:rPr lang="en-US" altLang="en-US" sz="975">
                <a:solidFill>
                  <a:srgbClr val="1F497D"/>
                </a:solidFill>
                <a:latin typeface="Arial" panose="020B0604020202020204" pitchFamily="34" charset="0"/>
              </a:rPr>
              <a:t>Bifurcations</a:t>
            </a:r>
          </a:p>
        </p:txBody>
      </p:sp>
      <p:sp>
        <p:nvSpPr>
          <p:cNvPr id="180233" name="Text Box 9">
            <a:extLst>
              <a:ext uri="{FF2B5EF4-FFF2-40B4-BE49-F238E27FC236}">
                <a16:creationId xmlns:a16="http://schemas.microsoft.com/office/drawing/2014/main" id="{1931FF6B-E228-4C19-BC19-485ED4EED1A6}"/>
              </a:ext>
            </a:extLst>
          </p:cNvPr>
          <p:cNvSpPr txBox="1">
            <a:spLocks noChangeArrowheads="1"/>
          </p:cNvSpPr>
          <p:nvPr/>
        </p:nvSpPr>
        <p:spPr bwMode="auto">
          <a:xfrm>
            <a:off x="6800850" y="4797425"/>
            <a:ext cx="271463" cy="149225"/>
          </a:xfrm>
          <a:prstGeom prst="rect">
            <a:avLst/>
          </a:prstGeom>
          <a:noFill/>
          <a:ln>
            <a:noFill/>
          </a:ln>
        </p:spPr>
        <p:txBody>
          <a:bodyPr wrap="none" lIns="0" tIns="0" rIns="0" bIns="0">
            <a:spAutoFit/>
          </a:bodyPr>
          <a:lstStyle>
            <a:lvl1pPr>
              <a:spcBef>
                <a:spcPct val="20000"/>
              </a:spcBef>
              <a:buClr>
                <a:schemeClr val="tx2"/>
              </a:buClr>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685800">
              <a:spcBef>
                <a:spcPct val="0"/>
              </a:spcBef>
              <a:buClrTx/>
              <a:buFont typeface="Arial" panose="020B0604020202020204" pitchFamily="34" charset="0"/>
              <a:buNone/>
              <a:defRPr/>
            </a:pPr>
            <a:r>
              <a:rPr lang="en-US" altLang="en-US" sz="975">
                <a:solidFill>
                  <a:srgbClr val="1F497D"/>
                </a:solidFill>
                <a:latin typeface="Arial" panose="020B0604020202020204" pitchFamily="34" charset="0"/>
              </a:rPr>
              <a:t>ULM</a:t>
            </a:r>
          </a:p>
        </p:txBody>
      </p:sp>
      <p:sp>
        <p:nvSpPr>
          <p:cNvPr id="180234" name="Text Box 10">
            <a:extLst>
              <a:ext uri="{FF2B5EF4-FFF2-40B4-BE49-F238E27FC236}">
                <a16:creationId xmlns:a16="http://schemas.microsoft.com/office/drawing/2014/main" id="{B98E36BD-3835-4DFF-82BD-FCA491A7E542}"/>
              </a:ext>
            </a:extLst>
          </p:cNvPr>
          <p:cNvSpPr txBox="1">
            <a:spLocks noChangeArrowheads="1"/>
          </p:cNvSpPr>
          <p:nvPr/>
        </p:nvSpPr>
        <p:spPr bwMode="auto">
          <a:xfrm>
            <a:off x="8509000" y="4797425"/>
            <a:ext cx="179388" cy="149225"/>
          </a:xfrm>
          <a:prstGeom prst="rect">
            <a:avLst/>
          </a:prstGeom>
          <a:noFill/>
          <a:ln>
            <a:noFill/>
          </a:ln>
        </p:spPr>
        <p:txBody>
          <a:bodyPr wrap="none" lIns="0" tIns="0" rIns="0" bIns="0">
            <a:spAutoFit/>
          </a:bodyPr>
          <a:lstStyle>
            <a:lvl1pPr>
              <a:spcBef>
                <a:spcPct val="20000"/>
              </a:spcBef>
              <a:buClr>
                <a:schemeClr val="tx2"/>
              </a:buClr>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685800">
              <a:spcBef>
                <a:spcPct val="0"/>
              </a:spcBef>
              <a:buClrTx/>
              <a:buFont typeface="Arial" panose="020B0604020202020204" pitchFamily="34" charset="0"/>
              <a:buNone/>
              <a:defRPr/>
            </a:pPr>
            <a:r>
              <a:rPr lang="en-US" altLang="en-US" sz="975" dirty="0">
                <a:solidFill>
                  <a:srgbClr val="1F497D"/>
                </a:solidFill>
                <a:latin typeface="Arial" panose="020B0604020202020204" pitchFamily="34" charset="0"/>
              </a:rPr>
              <a:t>UA</a:t>
            </a:r>
          </a:p>
        </p:txBody>
      </p:sp>
      <p:sp>
        <p:nvSpPr>
          <p:cNvPr id="211979" name="Text Box 11">
            <a:extLst>
              <a:ext uri="{FF2B5EF4-FFF2-40B4-BE49-F238E27FC236}">
                <a16:creationId xmlns:a16="http://schemas.microsoft.com/office/drawing/2014/main" id="{C1ABAAB5-CBE0-41D4-8A55-A44C97EF4778}"/>
              </a:ext>
            </a:extLst>
          </p:cNvPr>
          <p:cNvSpPr txBox="1">
            <a:spLocks noChangeArrowheads="1"/>
          </p:cNvSpPr>
          <p:nvPr/>
        </p:nvSpPr>
        <p:spPr bwMode="auto">
          <a:xfrm>
            <a:off x="4740275" y="5595938"/>
            <a:ext cx="224313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685800">
              <a:spcBef>
                <a:spcPct val="200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Clr>
                <a:schemeClr val="tx2"/>
              </a:buClr>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Clr>
                <a:schemeClr val="tx2"/>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lnSpc>
                <a:spcPct val="90000"/>
              </a:lnSpc>
              <a:spcBef>
                <a:spcPct val="0"/>
              </a:spcBef>
              <a:buClrTx/>
              <a:buFont typeface="Arial" panose="020B0604020202020204" pitchFamily="34" charset="0"/>
              <a:buNone/>
            </a:pPr>
            <a:r>
              <a:rPr lang="en-US" altLang="en-US" sz="900" b="0">
                <a:solidFill>
                  <a:srgbClr val="660066"/>
                </a:solidFill>
                <a:latin typeface="Tahoma" panose="020B0604030504040204" pitchFamily="34" charset="0"/>
              </a:rPr>
              <a:t>*Premature discontinuation.</a:t>
            </a:r>
          </a:p>
          <a:p>
            <a:pPr>
              <a:lnSpc>
                <a:spcPct val="90000"/>
              </a:lnSpc>
              <a:spcBef>
                <a:spcPct val="0"/>
              </a:spcBef>
              <a:buClrTx/>
              <a:buFont typeface="Arial" panose="020B0604020202020204" pitchFamily="34" charset="0"/>
              <a:buNone/>
            </a:pPr>
            <a:r>
              <a:rPr lang="da-DK" altLang="en-US" sz="900" b="0">
                <a:solidFill>
                  <a:srgbClr val="660066"/>
                </a:solidFill>
                <a:latin typeface="Tahoma" panose="020B0604030504040204" pitchFamily="34" charset="0"/>
              </a:rPr>
              <a:t>*Iakovou et al. </a:t>
            </a:r>
            <a:r>
              <a:rPr lang="da-DK" altLang="en-US" sz="900" b="0" i="1">
                <a:solidFill>
                  <a:srgbClr val="660066"/>
                </a:solidFill>
                <a:latin typeface="Tahoma" panose="020B0604030504040204" pitchFamily="34" charset="0"/>
              </a:rPr>
              <a:t>JAMA</a:t>
            </a:r>
            <a:r>
              <a:rPr lang="da-DK" altLang="en-US" sz="900" b="0">
                <a:solidFill>
                  <a:srgbClr val="660066"/>
                </a:solidFill>
                <a:latin typeface="Tahoma" panose="020B0604030504040204" pitchFamily="34" charset="0"/>
              </a:rPr>
              <a:t>. 2005;293:2126-2130.</a:t>
            </a:r>
            <a:endParaRPr lang="en-US" altLang="en-US" sz="900" b="0">
              <a:solidFill>
                <a:srgbClr val="660066"/>
              </a:solidFill>
              <a:latin typeface="Tahoma" panose="020B0604030504040204" pitchFamily="34" charset="0"/>
            </a:endParaRPr>
          </a:p>
        </p:txBody>
      </p:sp>
      <p:sp>
        <p:nvSpPr>
          <p:cNvPr id="211980" name="Rectangle 12">
            <a:extLst>
              <a:ext uri="{FF2B5EF4-FFF2-40B4-BE49-F238E27FC236}">
                <a16:creationId xmlns:a16="http://schemas.microsoft.com/office/drawing/2014/main" id="{D5A5364D-3F6B-4516-8148-DE5F1E5A639B}"/>
              </a:ext>
            </a:extLst>
          </p:cNvPr>
          <p:cNvSpPr>
            <a:spLocks noChangeArrowheads="1"/>
          </p:cNvSpPr>
          <p:nvPr/>
        </p:nvSpPr>
        <p:spPr bwMode="auto">
          <a:xfrm>
            <a:off x="3198813" y="1054100"/>
            <a:ext cx="6800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lr>
                <a:schemeClr val="tx2"/>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1pPr>
            <a:lvl2pPr marL="742950" indent="-285750" defTabSz="685800">
              <a:spcBef>
                <a:spcPct val="20000"/>
              </a:spcBef>
              <a:buClr>
                <a:schemeClr val="tx2"/>
              </a:buClr>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2pPr>
            <a:lvl3pPr marL="1143000" indent="-228600" defTabSz="685800">
              <a:spcBef>
                <a:spcPct val="20000"/>
              </a:spcBef>
              <a:buClr>
                <a:schemeClr val="tx2"/>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defTabSz="685800">
              <a:spcBef>
                <a:spcPct val="20000"/>
              </a:spcBef>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4pPr>
            <a:lvl5pPr marL="2057400" indent="-228600" defTabSz="685800">
              <a:spcBef>
                <a:spcPct val="20000"/>
              </a:spcBef>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20000"/>
              </a:spcBef>
              <a:spcAft>
                <a:spcPct val="0"/>
              </a:spcAft>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20000"/>
              </a:spcBef>
              <a:spcAft>
                <a:spcPct val="0"/>
              </a:spcAft>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20000"/>
              </a:spcBef>
              <a:spcAft>
                <a:spcPct val="0"/>
              </a:spcAft>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20000"/>
              </a:spcBef>
              <a:spcAft>
                <a:spcPct val="0"/>
              </a:spcAft>
              <a:buClr>
                <a:schemeClr val="tx2"/>
              </a:buClr>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9pPr>
          </a:lstStyle>
          <a:p>
            <a:pPr>
              <a:spcBef>
                <a:spcPct val="0"/>
              </a:spcBef>
              <a:buClrTx/>
              <a:buFont typeface="Arial" panose="020B0604020202020204" pitchFamily="34" charset="0"/>
              <a:buNone/>
            </a:pPr>
            <a:r>
              <a:rPr lang="en-US" altLang="en-US" sz="2800" b="0" i="1">
                <a:solidFill>
                  <a:srgbClr val="1F497D"/>
                </a:solidFill>
                <a:latin typeface="Arial" panose="020B0604020202020204" pitchFamily="34" charset="0"/>
              </a:rPr>
              <a:t>According to select patient characteristics</a:t>
            </a:r>
          </a:p>
        </p:txBody>
      </p:sp>
      <p:sp>
        <p:nvSpPr>
          <p:cNvPr id="2" name="Rectangle 1">
            <a:extLst>
              <a:ext uri="{FF2B5EF4-FFF2-40B4-BE49-F238E27FC236}">
                <a16:creationId xmlns:a16="http://schemas.microsoft.com/office/drawing/2014/main" id="{6A82408F-1241-4463-A37D-A35479EADC1F}"/>
              </a:ext>
            </a:extLst>
          </p:cNvPr>
          <p:cNvSpPr/>
          <p:nvPr/>
        </p:nvSpPr>
        <p:spPr>
          <a:xfrm>
            <a:off x="2949575" y="2141538"/>
            <a:ext cx="1177925" cy="3327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b="0">
              <a:solidFill>
                <a:prstClr val="white"/>
              </a:solidFill>
            </a:endParaRPr>
          </a:p>
        </p:txBody>
      </p:sp>
      <p:pic>
        <p:nvPicPr>
          <p:cNvPr id="3" name="Picture 2">
            <a:extLst>
              <a:ext uri="{FF2B5EF4-FFF2-40B4-BE49-F238E27FC236}">
                <a16:creationId xmlns:a16="http://schemas.microsoft.com/office/drawing/2014/main" id="{F0C4A42F-8C61-44C2-97DD-79C68FC37FCE}"/>
              </a:ext>
            </a:extLst>
          </p:cNvPr>
          <p:cNvPicPr>
            <a:picLocks noChangeAspect="1"/>
          </p:cNvPicPr>
          <p:nvPr/>
        </p:nvPicPr>
        <p:blipFill>
          <a:blip r:embed="rId6"/>
          <a:stretch>
            <a:fillRect/>
          </a:stretch>
        </p:blipFill>
        <p:spPr>
          <a:xfrm>
            <a:off x="10097520" y="207147"/>
            <a:ext cx="1963082" cy="755970"/>
          </a:xfrm>
          <a:prstGeom prst="rect">
            <a:avLst/>
          </a:prstGeom>
        </p:spPr>
      </p:pic>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a:extLst>
              <a:ext uri="{FF2B5EF4-FFF2-40B4-BE49-F238E27FC236}">
                <a16:creationId xmlns:a16="http://schemas.microsoft.com/office/drawing/2014/main" id="{8DE93DAC-C644-4845-A573-0D498CC90C60}"/>
              </a:ext>
            </a:extLst>
          </p:cNvPr>
          <p:cNvSpPr>
            <a:spLocks noGrp="1" noChangeArrowheads="1"/>
          </p:cNvSpPr>
          <p:nvPr>
            <p:ph type="title"/>
          </p:nvPr>
        </p:nvSpPr>
        <p:spPr/>
        <p:txBody>
          <a:bodyPr/>
          <a:lstStyle/>
          <a:p>
            <a:endParaRPr lang="en-US" altLang="en-US"/>
          </a:p>
        </p:txBody>
      </p:sp>
      <p:sp>
        <p:nvSpPr>
          <p:cNvPr id="200707" name="Content Placeholder 2">
            <a:extLst>
              <a:ext uri="{FF2B5EF4-FFF2-40B4-BE49-F238E27FC236}">
                <a16:creationId xmlns:a16="http://schemas.microsoft.com/office/drawing/2014/main" id="{0723B59E-7776-4E12-BAED-AAD7D7C8C306}"/>
              </a:ext>
            </a:extLst>
          </p:cNvPr>
          <p:cNvSpPr>
            <a:spLocks noGrp="1" noChangeArrowheads="1"/>
          </p:cNvSpPr>
          <p:nvPr>
            <p:ph idx="1"/>
          </p:nvPr>
        </p:nvSpPr>
        <p:spPr/>
        <p:txBody>
          <a:bodyPr/>
          <a:lstStyle/>
          <a:p>
            <a:endParaRPr lang="en-US" altLang="en-US"/>
          </a:p>
        </p:txBody>
      </p:sp>
      <p:pic>
        <p:nvPicPr>
          <p:cNvPr id="200708" name="Picture 6">
            <a:extLst>
              <a:ext uri="{FF2B5EF4-FFF2-40B4-BE49-F238E27FC236}">
                <a16:creationId xmlns:a16="http://schemas.microsoft.com/office/drawing/2014/main" id="{12A083A1-5F76-42A1-AD96-F78CE6AA4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12014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a:extLst>
              <a:ext uri="{FF2B5EF4-FFF2-40B4-BE49-F238E27FC236}">
                <a16:creationId xmlns:a16="http://schemas.microsoft.com/office/drawing/2014/main" id="{7725A9E4-2117-4F5F-85F5-4C72E62D69B7}"/>
              </a:ext>
            </a:extLst>
          </p:cNvPr>
          <p:cNvSpPr>
            <a:spLocks noGrp="1" noChangeArrowheads="1"/>
          </p:cNvSpPr>
          <p:nvPr>
            <p:ph type="title"/>
          </p:nvPr>
        </p:nvSpPr>
        <p:spPr/>
        <p:txBody>
          <a:bodyPr/>
          <a:lstStyle/>
          <a:p>
            <a:r>
              <a:rPr lang="en-GB" altLang="en-US" dirty="0">
                <a:solidFill>
                  <a:schemeClr val="accent1"/>
                </a:solidFill>
              </a:rPr>
              <a:t>What about gastroprotection?</a:t>
            </a:r>
          </a:p>
        </p:txBody>
      </p:sp>
      <p:sp>
        <p:nvSpPr>
          <p:cNvPr id="218115" name="Content Placeholder 2">
            <a:extLst>
              <a:ext uri="{FF2B5EF4-FFF2-40B4-BE49-F238E27FC236}">
                <a16:creationId xmlns:a16="http://schemas.microsoft.com/office/drawing/2014/main" id="{1A1969D5-5E47-4661-B230-151E93B26D7F}"/>
              </a:ext>
            </a:extLst>
          </p:cNvPr>
          <p:cNvSpPr>
            <a:spLocks noGrp="1" noChangeArrowheads="1"/>
          </p:cNvSpPr>
          <p:nvPr>
            <p:ph idx="1"/>
          </p:nvPr>
        </p:nvSpPr>
        <p:spPr/>
        <p:txBody>
          <a:bodyPr/>
          <a:lstStyle/>
          <a:p>
            <a:r>
              <a:rPr lang="en-GB" altLang="en-US" dirty="0"/>
              <a:t>People are at high risk of gastrointestinal (GI) adverse effects with antiplatelet treatment if the following </a:t>
            </a:r>
            <a:r>
              <a:rPr lang="en-GB" altLang="en-US" dirty="0">
                <a:solidFill>
                  <a:schemeClr val="accent1"/>
                </a:solidFill>
              </a:rPr>
              <a:t>risk factors </a:t>
            </a:r>
            <a:r>
              <a:rPr lang="en-GB" altLang="en-US" dirty="0"/>
              <a:t>are present:</a:t>
            </a:r>
          </a:p>
          <a:p>
            <a:pPr lvl="1"/>
            <a:r>
              <a:rPr lang="en-GB" altLang="en-US" sz="2800" b="0" dirty="0"/>
              <a:t>High dose of aspirin</a:t>
            </a:r>
          </a:p>
          <a:p>
            <a:pPr lvl="1"/>
            <a:r>
              <a:rPr lang="en-GB" altLang="en-US" sz="2800" b="0" dirty="0"/>
              <a:t>Older age, especially aged over 70 years</a:t>
            </a:r>
          </a:p>
          <a:p>
            <a:pPr lvl="1"/>
            <a:r>
              <a:rPr lang="en-GB" altLang="en-US" sz="2800" b="0" dirty="0"/>
              <a:t>History of gastroduodenal ulcer, GI bleeding, or gastroduodenal perforation</a:t>
            </a:r>
          </a:p>
          <a:p>
            <a:pPr lvl="1"/>
            <a:r>
              <a:rPr lang="en-GB" altLang="en-US" sz="2800" b="0" i="1" dirty="0"/>
              <a:t>Helicobacter pylori</a:t>
            </a:r>
            <a:r>
              <a:rPr lang="en-GB" altLang="en-US" sz="2800" b="0" dirty="0"/>
              <a:t> infection</a:t>
            </a:r>
          </a:p>
          <a:p>
            <a:pPr lvl="1"/>
            <a:r>
              <a:rPr lang="en-GB" altLang="en-US" sz="2800" b="0" dirty="0"/>
              <a:t>Concomitant use of medicines that are known to increase the risk of GI bleeds</a:t>
            </a:r>
          </a:p>
          <a:p>
            <a:endParaRPr lang="en-GB" altLang="en-US" dirty="0"/>
          </a:p>
        </p:txBody>
      </p:sp>
      <p:pic>
        <p:nvPicPr>
          <p:cNvPr id="2" name="Picture 1">
            <a:extLst>
              <a:ext uri="{FF2B5EF4-FFF2-40B4-BE49-F238E27FC236}">
                <a16:creationId xmlns:a16="http://schemas.microsoft.com/office/drawing/2014/main" id="{B7C5C1B2-B6DD-4B7F-A3F1-30529EBA87A3}"/>
              </a:ext>
            </a:extLst>
          </p:cNvPr>
          <p:cNvPicPr>
            <a:picLocks noChangeAspect="1"/>
          </p:cNvPicPr>
          <p:nvPr/>
        </p:nvPicPr>
        <p:blipFill>
          <a:blip r:embed="rId2"/>
          <a:stretch>
            <a:fillRect/>
          </a:stretch>
        </p:blipFill>
        <p:spPr>
          <a:xfrm>
            <a:off x="9761960" y="230188"/>
            <a:ext cx="1963082" cy="75597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BE212E7-4507-470E-A739-2AB5CE947C79}"/>
              </a:ext>
            </a:extLst>
          </p:cNvPr>
          <p:cNvSpPr>
            <a:spLocks noGrp="1" noRot="1" noChangeArrowheads="1"/>
          </p:cNvSpPr>
          <p:nvPr>
            <p:ph type="title"/>
          </p:nvPr>
        </p:nvSpPr>
        <p:spPr/>
        <p:txBody>
          <a:bodyPr/>
          <a:lstStyle/>
          <a:p>
            <a:pPr eaLnBrk="1" hangingPunct="1"/>
            <a:r>
              <a:rPr lang="en-GB" altLang="en-US" dirty="0">
                <a:solidFill>
                  <a:schemeClr val="accent1"/>
                </a:solidFill>
              </a:rPr>
              <a:t>Beta-blockers</a:t>
            </a:r>
          </a:p>
        </p:txBody>
      </p:sp>
      <p:sp>
        <p:nvSpPr>
          <p:cNvPr id="69635" name="Rectangle 3">
            <a:extLst>
              <a:ext uri="{FF2B5EF4-FFF2-40B4-BE49-F238E27FC236}">
                <a16:creationId xmlns:a16="http://schemas.microsoft.com/office/drawing/2014/main" id="{E077C064-38E5-496C-8CC9-2DF0E82C3590}"/>
              </a:ext>
            </a:extLst>
          </p:cNvPr>
          <p:cNvSpPr>
            <a:spLocks noGrp="1" noChangeArrowheads="1"/>
          </p:cNvSpPr>
          <p:nvPr>
            <p:ph type="body" idx="1"/>
          </p:nvPr>
        </p:nvSpPr>
        <p:spPr>
          <a:xfrm>
            <a:off x="838200" y="1476375"/>
            <a:ext cx="10515600" cy="4700588"/>
          </a:xfrm>
        </p:spPr>
        <p:txBody>
          <a:bodyPr>
            <a:normAutofit fontScale="92500" lnSpcReduction="10000"/>
          </a:bodyPr>
          <a:lstStyle/>
          <a:p>
            <a:pPr marL="0" lvl="0" indent="0" defTabSz="457200">
              <a:lnSpc>
                <a:spcPct val="100000"/>
              </a:lnSpc>
              <a:spcBef>
                <a:spcPts val="0"/>
              </a:spcBef>
              <a:buNone/>
            </a:pPr>
            <a:r>
              <a:rPr lang="en-GB" altLang="en-US" sz="3200" dirty="0">
                <a:solidFill>
                  <a:schemeClr val="accent1"/>
                </a:solidFill>
              </a:rPr>
              <a:t>Reduce mortality by up to 45% post-MI </a:t>
            </a:r>
          </a:p>
          <a:p>
            <a:pPr marL="0" lvl="0" indent="0" defTabSz="457200">
              <a:lnSpc>
                <a:spcPct val="100000"/>
              </a:lnSpc>
              <a:spcBef>
                <a:spcPts val="0"/>
              </a:spcBef>
              <a:buNone/>
            </a:pPr>
            <a:r>
              <a:rPr lang="fr-FR" sz="1200" dirty="0">
                <a:solidFill>
                  <a:srgbClr val="0072C6"/>
                </a:solidFill>
                <a:latin typeface="Verdana"/>
              </a:rPr>
              <a:t>Circulation 1983 Jun;67(6 Pt 2):I49-53; JAMA.1982;247(12):1707-1714</a:t>
            </a:r>
            <a:endParaRPr lang="en-GB" altLang="en-US" sz="4400" dirty="0">
              <a:solidFill>
                <a:schemeClr val="accent1"/>
              </a:solidFill>
            </a:endParaRPr>
          </a:p>
          <a:p>
            <a:pPr lvl="1" eaLnBrk="1" hangingPunct="1"/>
            <a:r>
              <a:rPr lang="en-GB" altLang="en-US" sz="2800" dirty="0"/>
              <a:t>control heart rate</a:t>
            </a:r>
          </a:p>
          <a:p>
            <a:pPr lvl="1" eaLnBrk="1" hangingPunct="1"/>
            <a:r>
              <a:rPr lang="en-GB" altLang="en-US" sz="2800" dirty="0"/>
              <a:t>improve blood supply</a:t>
            </a:r>
          </a:p>
          <a:p>
            <a:pPr lvl="1" eaLnBrk="1" hangingPunct="1"/>
            <a:r>
              <a:rPr lang="en-GB" altLang="en-US" sz="2800" dirty="0"/>
              <a:t>reduce cardiac workload, therefore reducing oxygen requirements</a:t>
            </a:r>
          </a:p>
          <a:p>
            <a:pPr eaLnBrk="1" hangingPunct="1"/>
            <a:r>
              <a:rPr lang="en-GB" altLang="en-US" sz="3200" dirty="0"/>
              <a:t>Also useful for preventing episodes of angina </a:t>
            </a:r>
          </a:p>
          <a:p>
            <a:pPr eaLnBrk="1" hangingPunct="1"/>
            <a:r>
              <a:rPr lang="en-GB" altLang="en-US" sz="3200" dirty="0">
                <a:solidFill>
                  <a:schemeClr val="accent1"/>
                </a:solidFill>
              </a:rPr>
              <a:t>Titrate to maximum tolerated </a:t>
            </a:r>
            <a:r>
              <a:rPr lang="en-GB" altLang="en-US" sz="3200" dirty="0"/>
              <a:t>or target dose (</a:t>
            </a:r>
            <a:r>
              <a:rPr lang="en-GB" altLang="en-US" sz="3200" dirty="0" err="1"/>
              <a:t>eg</a:t>
            </a:r>
            <a:r>
              <a:rPr lang="en-GB" altLang="en-US" sz="3200" dirty="0"/>
              <a:t> bisoprolol 10mg daily)</a:t>
            </a:r>
          </a:p>
          <a:p>
            <a:pPr eaLnBrk="1" hangingPunct="1"/>
            <a:r>
              <a:rPr lang="en-GB" altLang="en-US" sz="3200" dirty="0">
                <a:solidFill>
                  <a:schemeClr val="accent1"/>
                </a:solidFill>
              </a:rPr>
              <a:t>Continue for at least 12 months</a:t>
            </a:r>
            <a:r>
              <a:rPr lang="en-GB" altLang="en-US" sz="3200" dirty="0"/>
              <a:t>- indefinitely if </a:t>
            </a:r>
            <a:r>
              <a:rPr lang="en-GB" altLang="en-US" sz="3200" dirty="0" err="1"/>
              <a:t>HFrEF</a:t>
            </a:r>
            <a:endParaRPr lang="en-GB" altLang="en-US" sz="3200" dirty="0"/>
          </a:p>
          <a:p>
            <a:pPr eaLnBrk="1" hangingPunct="1"/>
            <a:r>
              <a:rPr lang="en-GB" altLang="en-US" sz="3200" dirty="0"/>
              <a:t>Side effects: </a:t>
            </a:r>
          </a:p>
          <a:p>
            <a:pPr lvl="2" eaLnBrk="1" hangingPunct="1"/>
            <a:r>
              <a:rPr lang="en-GB" altLang="en-US" sz="2400" dirty="0"/>
              <a:t>hypotension, bradycardia, lethargy / fatigue</a:t>
            </a:r>
          </a:p>
          <a:p>
            <a:pPr marL="914400" lvl="2" indent="0" eaLnBrk="1" hangingPunct="1">
              <a:buNone/>
            </a:pPr>
            <a:endParaRPr lang="en-GB" altLang="en-US" dirty="0"/>
          </a:p>
        </p:txBody>
      </p:sp>
      <p:pic>
        <p:nvPicPr>
          <p:cNvPr id="2" name="Picture 1">
            <a:extLst>
              <a:ext uri="{FF2B5EF4-FFF2-40B4-BE49-F238E27FC236}">
                <a16:creationId xmlns:a16="http://schemas.microsoft.com/office/drawing/2014/main" id="{210B24D6-5BD4-440A-9CEB-FF671382EA4F}"/>
              </a:ext>
            </a:extLst>
          </p:cNvPr>
          <p:cNvPicPr>
            <a:picLocks noChangeAspect="1"/>
          </p:cNvPicPr>
          <p:nvPr/>
        </p:nvPicPr>
        <p:blipFill>
          <a:blip r:embed="rId3"/>
          <a:stretch>
            <a:fillRect/>
          </a:stretch>
        </p:blipFill>
        <p:spPr>
          <a:xfrm>
            <a:off x="9921351" y="230188"/>
            <a:ext cx="1963082" cy="7559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500" fill="hold"/>
                                        <p:tgtEl>
                                          <p:spTgt spid="69634"/>
                                        </p:tgtEl>
                                        <p:attrNameLst>
                                          <p:attrName>ppt_x</p:attrName>
                                        </p:attrNameLst>
                                      </p:cBhvr>
                                      <p:tavLst>
                                        <p:tav tm="0">
                                          <p:val>
                                            <p:strVal val="#ppt_x"/>
                                          </p:val>
                                        </p:tav>
                                        <p:tav tm="100000">
                                          <p:val>
                                            <p:strVal val="#ppt_x"/>
                                          </p:val>
                                        </p:tav>
                                      </p:tavLst>
                                    </p:anim>
                                    <p:anim calcmode="lin" valueType="num">
                                      <p:cBhvr additive="base">
                                        <p:cTn id="8" dur="500" fill="hold"/>
                                        <p:tgtEl>
                                          <p:spTgt spid="6963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animEffect transition="in" filter="fade">
                                      <p:cBhvr>
                                        <p:cTn id="11" dur="1000">
                                          <p:stCondLst>
                                            <p:cond delay="0"/>
                                          </p:stCondLst>
                                        </p:cTn>
                                        <p:tgtEl>
                                          <p:spTgt spid="6963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9635">
                                            <p:txEl>
                                              <p:pRg st="1" end="1"/>
                                            </p:txEl>
                                          </p:spTgt>
                                        </p:tgtEl>
                                        <p:attrNameLst>
                                          <p:attrName>style.visibility</p:attrName>
                                        </p:attrNameLst>
                                      </p:cBhvr>
                                      <p:to>
                                        <p:strVal val="visible"/>
                                      </p:to>
                                    </p:set>
                                    <p:animEffect transition="in" filter="fade">
                                      <p:cBhvr>
                                        <p:cTn id="14" dur="1000">
                                          <p:stCondLst>
                                            <p:cond delay="0"/>
                                          </p:stCondLst>
                                        </p:cTn>
                                        <p:tgtEl>
                                          <p:spTgt spid="6963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fade">
                                      <p:cBhvr>
                                        <p:cTn id="17" dur="1000">
                                          <p:stCondLst>
                                            <p:cond delay="0"/>
                                          </p:stCondLst>
                                        </p:cTn>
                                        <p:tgtEl>
                                          <p:spTgt spid="6963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9635">
                                            <p:txEl>
                                              <p:pRg st="3" end="3"/>
                                            </p:txEl>
                                          </p:spTgt>
                                        </p:tgtEl>
                                        <p:attrNameLst>
                                          <p:attrName>style.visibility</p:attrName>
                                        </p:attrNameLst>
                                      </p:cBhvr>
                                      <p:to>
                                        <p:strVal val="visible"/>
                                      </p:to>
                                    </p:set>
                                    <p:animEffect transition="in" filter="fade">
                                      <p:cBhvr>
                                        <p:cTn id="20" dur="1000">
                                          <p:stCondLst>
                                            <p:cond delay="0"/>
                                          </p:stCondLst>
                                        </p:cTn>
                                        <p:tgtEl>
                                          <p:spTgt spid="6963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animEffect transition="in" filter="fade">
                                      <p:cBhvr>
                                        <p:cTn id="23" dur="1000">
                                          <p:stCondLst>
                                            <p:cond delay="0"/>
                                          </p:stCondLst>
                                        </p:cTn>
                                        <p:tgtEl>
                                          <p:spTgt spid="6963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9635">
                                            <p:txEl>
                                              <p:pRg st="5" end="5"/>
                                            </p:txEl>
                                          </p:spTgt>
                                        </p:tgtEl>
                                        <p:attrNameLst>
                                          <p:attrName>style.visibility</p:attrName>
                                        </p:attrNameLst>
                                      </p:cBhvr>
                                      <p:to>
                                        <p:strVal val="visible"/>
                                      </p:to>
                                    </p:set>
                                    <p:animEffect transition="in" filter="fade">
                                      <p:cBhvr>
                                        <p:cTn id="28" dur="1000">
                                          <p:stCondLst>
                                            <p:cond delay="0"/>
                                          </p:stCondLst>
                                        </p:cTn>
                                        <p:tgtEl>
                                          <p:spTgt spid="6963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9635">
                                            <p:txEl>
                                              <p:pRg st="6" end="6"/>
                                            </p:txEl>
                                          </p:spTgt>
                                        </p:tgtEl>
                                        <p:attrNameLst>
                                          <p:attrName>style.visibility</p:attrName>
                                        </p:attrNameLst>
                                      </p:cBhvr>
                                      <p:to>
                                        <p:strVal val="visible"/>
                                      </p:to>
                                    </p:set>
                                    <p:animEffect transition="in" filter="fade">
                                      <p:cBhvr>
                                        <p:cTn id="33" dur="1000">
                                          <p:stCondLst>
                                            <p:cond delay="0"/>
                                          </p:stCondLst>
                                        </p:cTn>
                                        <p:tgtEl>
                                          <p:spTgt spid="6963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9635">
                                            <p:txEl>
                                              <p:pRg st="7" end="7"/>
                                            </p:txEl>
                                          </p:spTgt>
                                        </p:tgtEl>
                                        <p:attrNameLst>
                                          <p:attrName>style.visibility</p:attrName>
                                        </p:attrNameLst>
                                      </p:cBhvr>
                                      <p:to>
                                        <p:strVal val="visible"/>
                                      </p:to>
                                    </p:set>
                                    <p:animEffect transition="in" filter="fade">
                                      <p:cBhvr>
                                        <p:cTn id="38" dur="1000">
                                          <p:stCondLst>
                                            <p:cond delay="0"/>
                                          </p:stCondLst>
                                        </p:cTn>
                                        <p:tgtEl>
                                          <p:spTgt spid="69635">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9635">
                                            <p:txEl>
                                              <p:pRg st="8" end="8"/>
                                            </p:txEl>
                                          </p:spTgt>
                                        </p:tgtEl>
                                        <p:attrNameLst>
                                          <p:attrName>style.visibility</p:attrName>
                                        </p:attrNameLst>
                                      </p:cBhvr>
                                      <p:to>
                                        <p:strVal val="visible"/>
                                      </p:to>
                                    </p:set>
                                    <p:animEffect transition="in" filter="fade">
                                      <p:cBhvr>
                                        <p:cTn id="41" dur="1000">
                                          <p:stCondLst>
                                            <p:cond delay="0"/>
                                          </p:stCondLst>
                                        </p:cTn>
                                        <p:tgtEl>
                                          <p:spTgt spid="69635">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635">
                                            <p:txEl>
                                              <p:pRg st="9" end="9"/>
                                            </p:txEl>
                                          </p:spTgt>
                                        </p:tgtEl>
                                        <p:attrNameLst>
                                          <p:attrName>style.visibility</p:attrName>
                                        </p:attrNameLst>
                                      </p:cBhvr>
                                      <p:to>
                                        <p:strVal val="visible"/>
                                      </p:to>
                                    </p:set>
                                    <p:animEffect transition="in" filter="fade">
                                      <p:cBhvr>
                                        <p:cTn id="44" dur="1000">
                                          <p:stCondLst>
                                            <p:cond delay="0"/>
                                          </p:stCondLst>
                                        </p:cTn>
                                        <p:tgtEl>
                                          <p:spTgt spid="69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229339C-BC78-44EF-A599-2062DA582899}"/>
              </a:ext>
            </a:extLst>
          </p:cNvPr>
          <p:cNvSpPr>
            <a:spLocks noGrp="1" noRot="1" noChangeArrowheads="1"/>
          </p:cNvSpPr>
          <p:nvPr>
            <p:ph type="title"/>
          </p:nvPr>
        </p:nvSpPr>
        <p:spPr/>
        <p:txBody>
          <a:bodyPr lIns="90488" tIns="44450" rIns="90488" bIns="44450"/>
          <a:lstStyle/>
          <a:p>
            <a:pPr eaLnBrk="1" hangingPunct="1"/>
            <a:r>
              <a:rPr lang="en-GB" altLang="en-US" dirty="0">
                <a:solidFill>
                  <a:schemeClr val="accent1"/>
                </a:solidFill>
              </a:rPr>
              <a:t>ACE-I : CV risk reduction</a:t>
            </a:r>
          </a:p>
        </p:txBody>
      </p:sp>
      <p:sp>
        <p:nvSpPr>
          <p:cNvPr id="77827" name="Rectangle 3">
            <a:extLst>
              <a:ext uri="{FF2B5EF4-FFF2-40B4-BE49-F238E27FC236}">
                <a16:creationId xmlns:a16="http://schemas.microsoft.com/office/drawing/2014/main" id="{B8A342F4-D0EA-4CC8-AC26-F39561CF310F}"/>
              </a:ext>
            </a:extLst>
          </p:cNvPr>
          <p:cNvSpPr>
            <a:spLocks noGrp="1" noChangeArrowheads="1"/>
          </p:cNvSpPr>
          <p:nvPr>
            <p:ph type="body" idx="1"/>
          </p:nvPr>
        </p:nvSpPr>
        <p:spPr>
          <a:xfrm>
            <a:off x="609600" y="1500188"/>
            <a:ext cx="10742613" cy="4953000"/>
          </a:xfrm>
        </p:spPr>
        <p:txBody>
          <a:bodyPr lIns="90488" tIns="44450" rIns="90488" bIns="44450">
            <a:normAutofit fontScale="92500"/>
          </a:bodyPr>
          <a:lstStyle/>
          <a:p>
            <a:pPr eaLnBrk="1" hangingPunct="1">
              <a:lnSpc>
                <a:spcPct val="80000"/>
              </a:lnSpc>
              <a:defRPr/>
            </a:pPr>
            <a:r>
              <a:rPr lang="en-GB" sz="2600" dirty="0"/>
              <a:t>Improved outcome post ACS with or without HF:</a:t>
            </a:r>
          </a:p>
          <a:p>
            <a:pPr eaLnBrk="1" hangingPunct="1">
              <a:lnSpc>
                <a:spcPct val="80000"/>
              </a:lnSpc>
              <a:defRPr/>
            </a:pPr>
            <a:r>
              <a:rPr lang="en-GB" sz="2600" dirty="0"/>
              <a:t>With HF studies: AIRE, GISSI-3 and without HF: </a:t>
            </a:r>
          </a:p>
          <a:p>
            <a:pPr>
              <a:lnSpc>
                <a:spcPct val="80000"/>
              </a:lnSpc>
              <a:defRPr/>
            </a:pPr>
            <a:r>
              <a:rPr lang="en-GB" sz="2600" dirty="0"/>
              <a:t>Ramipril- HOPE study </a:t>
            </a:r>
            <a:r>
              <a:rPr lang="en-GB" sz="2600" i="1" dirty="0">
                <a:solidFill>
                  <a:schemeClr val="accent1">
                    <a:lumMod val="75000"/>
                  </a:schemeClr>
                </a:solidFill>
              </a:rPr>
              <a:t>NEJM 2000; 342: 145-153 </a:t>
            </a:r>
            <a:endParaRPr lang="en-GB" sz="2600" dirty="0"/>
          </a:p>
          <a:p>
            <a:pPr lvl="1" eaLnBrk="1" hangingPunct="1">
              <a:lnSpc>
                <a:spcPct val="80000"/>
              </a:lnSpc>
              <a:defRPr/>
            </a:pPr>
            <a:r>
              <a:rPr lang="en-GB" sz="2600" dirty="0"/>
              <a:t>25% reduction in CV death in pts with </a:t>
            </a:r>
          </a:p>
          <a:p>
            <a:pPr lvl="2" eaLnBrk="1" hangingPunct="1">
              <a:lnSpc>
                <a:spcPct val="80000"/>
              </a:lnSpc>
              <a:defRPr/>
            </a:pPr>
            <a:r>
              <a:rPr lang="en-GB" sz="2600" dirty="0"/>
              <a:t>Any CV disease or diabetes plus one cardiac risk factor (high BP, smoking, high cholesterol)</a:t>
            </a:r>
          </a:p>
          <a:p>
            <a:pPr>
              <a:lnSpc>
                <a:spcPct val="80000"/>
              </a:lnSpc>
              <a:defRPr/>
            </a:pPr>
            <a:r>
              <a:rPr lang="en-GB" sz="2600" dirty="0"/>
              <a:t>Similar data for Perindopril in EUROPA </a:t>
            </a:r>
            <a:r>
              <a:rPr lang="en-GB" sz="2600" i="1" dirty="0">
                <a:solidFill>
                  <a:schemeClr val="accent1">
                    <a:lumMod val="75000"/>
                  </a:schemeClr>
                </a:solidFill>
              </a:rPr>
              <a:t>Lancet 2003; 362: 782-788</a:t>
            </a:r>
            <a:endParaRPr lang="en-GB" sz="2600" dirty="0"/>
          </a:p>
          <a:p>
            <a:r>
              <a:rPr lang="en-GB" sz="2600" dirty="0"/>
              <a:t>Use ARB if </a:t>
            </a:r>
            <a:r>
              <a:rPr lang="en-GB" sz="2600" dirty="0" err="1"/>
              <a:t>ACEi</a:t>
            </a:r>
            <a:r>
              <a:rPr lang="en-GB" sz="2600" dirty="0"/>
              <a:t> not tolerated (dry cough)</a:t>
            </a:r>
          </a:p>
          <a:p>
            <a:r>
              <a:rPr lang="en-GB" sz="2600" dirty="0">
                <a:solidFill>
                  <a:schemeClr val="accent1"/>
                </a:solidFill>
              </a:rPr>
              <a:t>Titrate to maximum tolerated </a:t>
            </a:r>
            <a:r>
              <a:rPr lang="en-GB" sz="2600" dirty="0"/>
              <a:t>or target dose (</a:t>
            </a:r>
            <a:r>
              <a:rPr lang="en-GB" sz="2600" dirty="0" err="1"/>
              <a:t>e.g</a:t>
            </a:r>
            <a:r>
              <a:rPr lang="en-GB" sz="2600" dirty="0"/>
              <a:t> ramipril 5mg bd)</a:t>
            </a:r>
          </a:p>
          <a:p>
            <a:r>
              <a:rPr lang="en-GB" sz="2600" dirty="0"/>
              <a:t>Complete dose titration within 4-6 weeks of discharge </a:t>
            </a:r>
          </a:p>
          <a:p>
            <a:r>
              <a:rPr lang="en-GB" sz="2600" dirty="0">
                <a:solidFill>
                  <a:schemeClr val="accent1"/>
                </a:solidFill>
              </a:rPr>
              <a:t>Monitor renal function, electrolytes and BP within 1-2 weeks of each dose change </a:t>
            </a:r>
          </a:p>
          <a:p>
            <a:r>
              <a:rPr lang="en-GB" sz="2600" dirty="0"/>
              <a:t>Adverse effect: symptomatic hypotension</a:t>
            </a:r>
          </a:p>
          <a:p>
            <a:pPr marL="0" indent="0" eaLnBrk="1" hangingPunct="1">
              <a:lnSpc>
                <a:spcPct val="80000"/>
              </a:lnSpc>
              <a:buFont typeface="Wingdings" panose="05000000000000000000" pitchFamily="2" charset="2"/>
              <a:buNone/>
              <a:defRPr/>
            </a:pPr>
            <a:endParaRPr lang="en-GB" sz="2000" i="1" dirty="0">
              <a:solidFill>
                <a:schemeClr val="accent1">
                  <a:lumMod val="75000"/>
                </a:schemeClr>
              </a:solidFill>
            </a:endParaRPr>
          </a:p>
        </p:txBody>
      </p:sp>
      <p:pic>
        <p:nvPicPr>
          <p:cNvPr id="2" name="Picture 1">
            <a:extLst>
              <a:ext uri="{FF2B5EF4-FFF2-40B4-BE49-F238E27FC236}">
                <a16:creationId xmlns:a16="http://schemas.microsoft.com/office/drawing/2014/main" id="{DBA69133-4F79-44D6-BB28-9A862A0EE383}"/>
              </a:ext>
            </a:extLst>
          </p:cNvPr>
          <p:cNvPicPr>
            <a:picLocks noChangeAspect="1"/>
          </p:cNvPicPr>
          <p:nvPr/>
        </p:nvPicPr>
        <p:blipFill>
          <a:blip r:embed="rId3"/>
          <a:stretch>
            <a:fillRect/>
          </a:stretch>
        </p:blipFill>
        <p:spPr>
          <a:xfrm>
            <a:off x="9971685" y="114869"/>
            <a:ext cx="1963082" cy="7559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ppt_x"/>
                                          </p:val>
                                        </p:tav>
                                        <p:tav tm="100000">
                                          <p:val>
                                            <p:strVal val="#ppt_x"/>
                                          </p:val>
                                        </p:tav>
                                      </p:tavLst>
                                    </p:anim>
                                    <p:anim calcmode="lin" valueType="num">
                                      <p:cBhvr additive="base">
                                        <p:cTn id="8" dur="500" fill="hold"/>
                                        <p:tgtEl>
                                          <p:spTgt spid="77826"/>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7827">
                                            <p:txEl>
                                              <p:pRg st="0" end="0"/>
                                            </p:txEl>
                                          </p:spTgt>
                                        </p:tgtEl>
                                        <p:attrNameLst>
                                          <p:attrName>style.visibility</p:attrName>
                                        </p:attrNameLst>
                                      </p:cBhvr>
                                      <p:to>
                                        <p:strVal val="visible"/>
                                      </p:to>
                                    </p:set>
                                    <p:animEffect transition="in" filter="fade">
                                      <p:cBhvr>
                                        <p:cTn id="11" dur="1000">
                                          <p:stCondLst>
                                            <p:cond delay="0"/>
                                          </p:stCondLst>
                                        </p:cTn>
                                        <p:tgtEl>
                                          <p:spTgt spid="778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7827">
                                            <p:txEl>
                                              <p:pRg st="1" end="1"/>
                                            </p:txEl>
                                          </p:spTgt>
                                        </p:tgtEl>
                                        <p:attrNameLst>
                                          <p:attrName>style.visibility</p:attrName>
                                        </p:attrNameLst>
                                      </p:cBhvr>
                                      <p:to>
                                        <p:strVal val="visible"/>
                                      </p:to>
                                    </p:set>
                                    <p:animEffect transition="in" filter="fade">
                                      <p:cBhvr>
                                        <p:cTn id="16" dur="1000">
                                          <p:stCondLst>
                                            <p:cond delay="0"/>
                                          </p:stCondLst>
                                        </p:cTn>
                                        <p:tgtEl>
                                          <p:spTgt spid="7782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Effect transition="in" filter="fade">
                                      <p:cBhvr>
                                        <p:cTn id="19" dur="1000">
                                          <p:stCondLst>
                                            <p:cond delay="0"/>
                                          </p:stCondLst>
                                        </p:cTn>
                                        <p:tgtEl>
                                          <p:spTgt spid="7782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fade">
                                      <p:cBhvr>
                                        <p:cTn id="22" dur="1000">
                                          <p:stCondLst>
                                            <p:cond delay="0"/>
                                          </p:stCondLst>
                                        </p:cTn>
                                        <p:tgtEl>
                                          <p:spTgt spid="7782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7827">
                                            <p:txEl>
                                              <p:pRg st="4" end="4"/>
                                            </p:txEl>
                                          </p:spTgt>
                                        </p:tgtEl>
                                        <p:attrNameLst>
                                          <p:attrName>style.visibility</p:attrName>
                                        </p:attrNameLst>
                                      </p:cBhvr>
                                      <p:to>
                                        <p:strVal val="visible"/>
                                      </p:to>
                                    </p:set>
                                    <p:animEffect transition="in" filter="fade">
                                      <p:cBhvr>
                                        <p:cTn id="25" dur="1000">
                                          <p:stCondLst>
                                            <p:cond delay="0"/>
                                          </p:stCondLst>
                                        </p:cTn>
                                        <p:tgtEl>
                                          <p:spTgt spid="77827">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7827">
                                            <p:txEl>
                                              <p:pRg st="5" end="5"/>
                                            </p:txEl>
                                          </p:spTgt>
                                        </p:tgtEl>
                                        <p:attrNameLst>
                                          <p:attrName>style.visibility</p:attrName>
                                        </p:attrNameLst>
                                      </p:cBhvr>
                                      <p:to>
                                        <p:strVal val="visible"/>
                                      </p:to>
                                    </p:set>
                                    <p:animEffect transition="in" filter="fade">
                                      <p:cBhvr>
                                        <p:cTn id="28" dur="1000">
                                          <p:stCondLst>
                                            <p:cond delay="0"/>
                                          </p:stCondLst>
                                        </p:cTn>
                                        <p:tgtEl>
                                          <p:spTgt spid="7782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7827">
                                            <p:txEl>
                                              <p:pRg st="6" end="6"/>
                                            </p:txEl>
                                          </p:spTgt>
                                        </p:tgtEl>
                                        <p:attrNameLst>
                                          <p:attrName>style.visibility</p:attrName>
                                        </p:attrNameLst>
                                      </p:cBhvr>
                                      <p:to>
                                        <p:strVal val="visible"/>
                                      </p:to>
                                    </p:set>
                                    <p:animEffect transition="in" filter="fade">
                                      <p:cBhvr>
                                        <p:cTn id="33" dur="1000">
                                          <p:stCondLst>
                                            <p:cond delay="0"/>
                                          </p:stCondLst>
                                        </p:cTn>
                                        <p:tgtEl>
                                          <p:spTgt spid="7782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7827">
                                            <p:txEl>
                                              <p:pRg st="7" end="7"/>
                                            </p:txEl>
                                          </p:spTgt>
                                        </p:tgtEl>
                                        <p:attrNameLst>
                                          <p:attrName>style.visibility</p:attrName>
                                        </p:attrNameLst>
                                      </p:cBhvr>
                                      <p:to>
                                        <p:strVal val="visible"/>
                                      </p:to>
                                    </p:set>
                                    <p:animEffect transition="in" filter="fade">
                                      <p:cBhvr>
                                        <p:cTn id="38" dur="1000">
                                          <p:stCondLst>
                                            <p:cond delay="0"/>
                                          </p:stCondLst>
                                        </p:cTn>
                                        <p:tgtEl>
                                          <p:spTgt spid="7782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7827">
                                            <p:txEl>
                                              <p:pRg st="8" end="8"/>
                                            </p:txEl>
                                          </p:spTgt>
                                        </p:tgtEl>
                                        <p:attrNameLst>
                                          <p:attrName>style.visibility</p:attrName>
                                        </p:attrNameLst>
                                      </p:cBhvr>
                                      <p:to>
                                        <p:strVal val="visible"/>
                                      </p:to>
                                    </p:set>
                                    <p:animEffect transition="in" filter="fade">
                                      <p:cBhvr>
                                        <p:cTn id="43" dur="1000">
                                          <p:stCondLst>
                                            <p:cond delay="0"/>
                                          </p:stCondLst>
                                        </p:cTn>
                                        <p:tgtEl>
                                          <p:spTgt spid="77827">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7827">
                                            <p:txEl>
                                              <p:pRg st="9" end="9"/>
                                            </p:txEl>
                                          </p:spTgt>
                                        </p:tgtEl>
                                        <p:attrNameLst>
                                          <p:attrName>style.visibility</p:attrName>
                                        </p:attrNameLst>
                                      </p:cBhvr>
                                      <p:to>
                                        <p:strVal val="visible"/>
                                      </p:to>
                                    </p:set>
                                    <p:animEffect transition="in" filter="fade">
                                      <p:cBhvr>
                                        <p:cTn id="48" dur="1000">
                                          <p:stCondLst>
                                            <p:cond delay="0"/>
                                          </p:stCondLst>
                                        </p:cTn>
                                        <p:tgtEl>
                                          <p:spTgt spid="77827">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7827">
                                            <p:txEl>
                                              <p:pRg st="10" end="10"/>
                                            </p:txEl>
                                          </p:spTgt>
                                        </p:tgtEl>
                                        <p:attrNameLst>
                                          <p:attrName>style.visibility</p:attrName>
                                        </p:attrNameLst>
                                      </p:cBhvr>
                                      <p:to>
                                        <p:strVal val="visible"/>
                                      </p:to>
                                    </p:set>
                                    <p:animEffect transition="in" filter="fade">
                                      <p:cBhvr>
                                        <p:cTn id="53" dur="1000">
                                          <p:stCondLst>
                                            <p:cond delay="0"/>
                                          </p:stCondLst>
                                        </p:cTn>
                                        <p:tgtEl>
                                          <p:spTgt spid="778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D2F95A8E-CC7A-4E3C-ABC3-CB2A9A0810C5}"/>
              </a:ext>
            </a:extLst>
          </p:cNvPr>
          <p:cNvSpPr>
            <a:spLocks noGrp="1" noRot="1" noChangeArrowheads="1"/>
          </p:cNvSpPr>
          <p:nvPr>
            <p:ph type="title"/>
          </p:nvPr>
        </p:nvSpPr>
        <p:spPr/>
        <p:txBody>
          <a:bodyPr/>
          <a:lstStyle/>
          <a:p>
            <a:pPr eaLnBrk="1" hangingPunct="1"/>
            <a:r>
              <a:rPr lang="en-GB" altLang="en-US" dirty="0">
                <a:solidFill>
                  <a:schemeClr val="accent1"/>
                </a:solidFill>
              </a:rPr>
              <a:t>LV Function</a:t>
            </a:r>
            <a:endParaRPr lang="en-US" altLang="en-US" dirty="0">
              <a:solidFill>
                <a:schemeClr val="accent1"/>
              </a:solidFill>
            </a:endParaRPr>
          </a:p>
        </p:txBody>
      </p:sp>
      <p:pic>
        <p:nvPicPr>
          <p:cNvPr id="6151" name="Picture 7" descr="a3f77a4b4beea5a26cda8e8f51604724image001">
            <a:hlinkClick r:id="rId2"/>
            <a:extLst>
              <a:ext uri="{FF2B5EF4-FFF2-40B4-BE49-F238E27FC236}">
                <a16:creationId xmlns:a16="http://schemas.microsoft.com/office/drawing/2014/main" id="{171E5CDC-5CAB-4457-9C63-FCC99F1CA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773238"/>
            <a:ext cx="69850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1E12F9F-A6D0-49A3-B507-FB76B00C9104}"/>
              </a:ext>
            </a:extLst>
          </p:cNvPr>
          <p:cNvPicPr>
            <a:picLocks noChangeAspect="1"/>
          </p:cNvPicPr>
          <p:nvPr/>
        </p:nvPicPr>
        <p:blipFill>
          <a:blip r:embed="rId4"/>
          <a:stretch>
            <a:fillRect/>
          </a:stretch>
        </p:blipFill>
        <p:spPr>
          <a:xfrm>
            <a:off x="9996851" y="198758"/>
            <a:ext cx="1963082" cy="755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151"/>
                                        </p:tgtEl>
                                        <p:attrNameLst>
                                          <p:attrName>style.visibility</p:attrName>
                                        </p:attrNameLst>
                                      </p:cBhvr>
                                      <p:to>
                                        <p:strVal val="visible"/>
                                      </p:to>
                                    </p:set>
                                    <p:anim calcmode="lin" valueType="num">
                                      <p:cBhvr>
                                        <p:cTn id="7" dur="1000" fill="hold"/>
                                        <p:tgtEl>
                                          <p:spTgt spid="6151"/>
                                        </p:tgtEl>
                                        <p:attrNameLst>
                                          <p:attrName>ppt_w</p:attrName>
                                        </p:attrNameLst>
                                      </p:cBhvr>
                                      <p:tavLst>
                                        <p:tav tm="0">
                                          <p:val>
                                            <p:fltVal val="0"/>
                                          </p:val>
                                        </p:tav>
                                        <p:tav tm="100000">
                                          <p:val>
                                            <p:strVal val="#ppt_w"/>
                                          </p:val>
                                        </p:tav>
                                      </p:tavLst>
                                    </p:anim>
                                    <p:anim calcmode="lin" valueType="num">
                                      <p:cBhvr>
                                        <p:cTn id="8" dur="1000" fill="hold"/>
                                        <p:tgtEl>
                                          <p:spTgt spid="6151"/>
                                        </p:tgtEl>
                                        <p:attrNameLst>
                                          <p:attrName>ppt_h</p:attrName>
                                        </p:attrNameLst>
                                      </p:cBhvr>
                                      <p:tavLst>
                                        <p:tav tm="0">
                                          <p:val>
                                            <p:fltVal val="0"/>
                                          </p:val>
                                        </p:tav>
                                        <p:tav tm="100000">
                                          <p:val>
                                            <p:strVal val="#ppt_h"/>
                                          </p:val>
                                        </p:tav>
                                      </p:tavLst>
                                    </p:anim>
                                    <p:anim calcmode="lin" valueType="num">
                                      <p:cBhvr>
                                        <p:cTn id="9" dur="1000" fill="hold"/>
                                        <p:tgtEl>
                                          <p:spTgt spid="6151"/>
                                        </p:tgtEl>
                                        <p:attrNameLst>
                                          <p:attrName>style.rotation</p:attrName>
                                        </p:attrNameLst>
                                      </p:cBhvr>
                                      <p:tavLst>
                                        <p:tav tm="0">
                                          <p:val>
                                            <p:fltVal val="90"/>
                                          </p:val>
                                        </p:tav>
                                        <p:tav tm="100000">
                                          <p:val>
                                            <p:fltVal val="0"/>
                                          </p:val>
                                        </p:tav>
                                      </p:tavLst>
                                    </p:anim>
                                    <p:animEffect transition="in" filter="fade">
                                      <p:cBhvr>
                                        <p:cTn id="10"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BAA3C43E-D37D-436D-B0B0-615A3AB67C96}"/>
              </a:ext>
            </a:extLst>
          </p:cNvPr>
          <p:cNvSpPr>
            <a:spLocks noGrp="1" noRot="1" noChangeArrowheads="1"/>
          </p:cNvSpPr>
          <p:nvPr>
            <p:ph type="title"/>
          </p:nvPr>
        </p:nvSpPr>
        <p:spPr>
          <a:xfrm>
            <a:off x="2927350" y="0"/>
            <a:ext cx="7200900" cy="1287463"/>
          </a:xfrm>
        </p:spPr>
        <p:txBody>
          <a:bodyPr/>
          <a:lstStyle/>
          <a:p>
            <a:pPr eaLnBrk="1" hangingPunct="1"/>
            <a:br>
              <a:rPr lang="es-ES_tradnl" altLang="en-US" sz="4000" dirty="0"/>
            </a:br>
            <a:r>
              <a:rPr lang="es-ES_tradnl" altLang="en-US" sz="4000" dirty="0" err="1">
                <a:solidFill>
                  <a:schemeClr val="accent1"/>
                </a:solidFill>
              </a:rPr>
              <a:t>A</a:t>
            </a:r>
            <a:r>
              <a:rPr lang="es-ES_tradnl" altLang="en-US" sz="4000" dirty="0" err="1">
                <a:solidFill>
                  <a:schemeClr val="accent1"/>
                </a:solidFill>
                <a:cs typeface="Arial" panose="020B0604020202020204" pitchFamily="34" charset="0"/>
              </a:rPr>
              <a:t>ldosterone</a:t>
            </a:r>
            <a:r>
              <a:rPr lang="es-ES_tradnl" altLang="en-US" sz="4000" dirty="0">
                <a:solidFill>
                  <a:schemeClr val="accent1"/>
                </a:solidFill>
                <a:cs typeface="Arial" panose="020B0604020202020204" pitchFamily="34" charset="0"/>
              </a:rPr>
              <a:t> </a:t>
            </a:r>
            <a:r>
              <a:rPr lang="es-ES_tradnl" altLang="en-US" sz="4000" dirty="0" err="1">
                <a:solidFill>
                  <a:schemeClr val="accent1"/>
                </a:solidFill>
                <a:cs typeface="Arial" panose="020B0604020202020204" pitchFamily="34" charset="0"/>
              </a:rPr>
              <a:t>antagonists</a:t>
            </a:r>
            <a:endParaRPr lang="es-ES_tradnl" altLang="en-US" sz="4000" dirty="0">
              <a:solidFill>
                <a:schemeClr val="accent1"/>
              </a:solidFill>
              <a:cs typeface="Arial" panose="020B0604020202020204" pitchFamily="34" charset="0"/>
            </a:endParaRPr>
          </a:p>
        </p:txBody>
      </p:sp>
      <p:sp>
        <p:nvSpPr>
          <p:cNvPr id="228355" name="Rectangle 3">
            <a:extLst>
              <a:ext uri="{FF2B5EF4-FFF2-40B4-BE49-F238E27FC236}">
                <a16:creationId xmlns:a16="http://schemas.microsoft.com/office/drawing/2014/main" id="{84DEA01C-B42F-4466-81A4-0B446844C445}"/>
              </a:ext>
            </a:extLst>
          </p:cNvPr>
          <p:cNvSpPr>
            <a:spLocks noGrp="1" noChangeArrowheads="1"/>
          </p:cNvSpPr>
          <p:nvPr>
            <p:ph type="body" idx="1"/>
          </p:nvPr>
        </p:nvSpPr>
        <p:spPr>
          <a:xfrm>
            <a:off x="550863" y="1657350"/>
            <a:ext cx="11090275" cy="4791074"/>
          </a:xfrm>
        </p:spPr>
        <p:txBody>
          <a:bodyPr/>
          <a:lstStyle/>
          <a:p>
            <a:pPr eaLnBrk="1" hangingPunct="1">
              <a:buClr>
                <a:schemeClr val="tx1"/>
              </a:buClr>
            </a:pPr>
            <a:r>
              <a:rPr lang="en-GB" altLang="en-US" sz="3200" i="1" dirty="0"/>
              <a:t>Patients with symptoms and signs of heart failure will require an early </a:t>
            </a:r>
            <a:r>
              <a:rPr lang="en-GB" altLang="en-US" sz="3200" i="1" dirty="0">
                <a:solidFill>
                  <a:schemeClr val="accent1"/>
                </a:solidFill>
              </a:rPr>
              <a:t>assessment of LV function</a:t>
            </a:r>
          </a:p>
          <a:p>
            <a:pPr eaLnBrk="1" hangingPunct="1">
              <a:buClr>
                <a:schemeClr val="tx1"/>
              </a:buClr>
            </a:pPr>
            <a:r>
              <a:rPr lang="en-GB" altLang="en-US" sz="3200" i="1" dirty="0"/>
              <a:t>Those with symptoms or signs of heart failure and LVSD should be offered a licensed aldosterone antagonist </a:t>
            </a:r>
            <a:r>
              <a:rPr lang="en-GB" altLang="en-US" sz="3200" i="1" dirty="0">
                <a:solidFill>
                  <a:schemeClr val="accent1"/>
                </a:solidFill>
              </a:rPr>
              <a:t>within 3–14 days </a:t>
            </a:r>
            <a:r>
              <a:rPr lang="en-GB" altLang="en-US" sz="3200" i="1" dirty="0"/>
              <a:t>of the acute MI</a:t>
            </a:r>
          </a:p>
          <a:p>
            <a:pPr eaLnBrk="1" hangingPunct="1">
              <a:buClr>
                <a:schemeClr val="tx1"/>
              </a:buClr>
            </a:pPr>
            <a:r>
              <a:rPr lang="en-GB" altLang="en-US" sz="3200" i="1" dirty="0"/>
              <a:t>Monitor renal function, electrolytes throughout therapy</a:t>
            </a:r>
          </a:p>
          <a:p>
            <a:pPr lvl="1">
              <a:buClr>
                <a:schemeClr val="tx1"/>
              </a:buClr>
            </a:pPr>
            <a:r>
              <a:rPr lang="en-GB" altLang="en-US" sz="2800" i="1" dirty="0"/>
              <a:t>If hyperkalaemia is an issue halve dose or stop drug </a:t>
            </a:r>
          </a:p>
          <a:p>
            <a:pPr lvl="1">
              <a:buClr>
                <a:schemeClr val="tx1"/>
              </a:buClr>
            </a:pPr>
            <a:r>
              <a:rPr lang="en-GB" altLang="en-US" sz="2800" i="1" dirty="0"/>
              <a:t>If gynaecomastia with spironolactone – consider eplerenone </a:t>
            </a:r>
          </a:p>
          <a:p>
            <a:pPr eaLnBrk="1" hangingPunct="1">
              <a:buClr>
                <a:schemeClr val="tx1"/>
              </a:buClr>
            </a:pPr>
            <a:endParaRPr lang="en-GB" altLang="en-US" sz="3200" i="1" dirty="0">
              <a:solidFill>
                <a:schemeClr val="hlink"/>
              </a:solidFill>
            </a:endParaRPr>
          </a:p>
        </p:txBody>
      </p:sp>
      <p:pic>
        <p:nvPicPr>
          <p:cNvPr id="2" name="Picture 1">
            <a:extLst>
              <a:ext uri="{FF2B5EF4-FFF2-40B4-BE49-F238E27FC236}">
                <a16:creationId xmlns:a16="http://schemas.microsoft.com/office/drawing/2014/main" id="{B4768775-4002-4961-8E94-BE70C85FF8A4}"/>
              </a:ext>
            </a:extLst>
          </p:cNvPr>
          <p:cNvPicPr>
            <a:picLocks noChangeAspect="1"/>
          </p:cNvPicPr>
          <p:nvPr/>
        </p:nvPicPr>
        <p:blipFill>
          <a:blip r:embed="rId3"/>
          <a:stretch>
            <a:fillRect/>
          </a:stretch>
        </p:blipFill>
        <p:spPr>
          <a:xfrm>
            <a:off x="10022019" y="183539"/>
            <a:ext cx="1963082" cy="75597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slide">
            <a:extLst>
              <a:ext uri="{FF2B5EF4-FFF2-40B4-BE49-F238E27FC236}">
                <a16:creationId xmlns:a16="http://schemas.microsoft.com/office/drawing/2014/main" id="{95E9E7A4-25A9-4143-A6B0-4A2B2AA36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020CB21-5D17-4B46-BDD6-D9A406EFD687}"/>
              </a:ext>
            </a:extLst>
          </p:cNvPr>
          <p:cNvPicPr>
            <a:picLocks noChangeAspect="1"/>
          </p:cNvPicPr>
          <p:nvPr/>
        </p:nvPicPr>
        <p:blipFill>
          <a:blip r:embed="rId3"/>
          <a:stretch>
            <a:fillRect/>
          </a:stretch>
        </p:blipFill>
        <p:spPr>
          <a:xfrm>
            <a:off x="10139465" y="173591"/>
            <a:ext cx="1963082" cy="75597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C26B-0801-46D7-A680-50ECDFC0C3E8}"/>
              </a:ext>
            </a:extLst>
          </p:cNvPr>
          <p:cNvSpPr>
            <a:spLocks noGrp="1"/>
          </p:cNvSpPr>
          <p:nvPr>
            <p:ph type="title"/>
          </p:nvPr>
        </p:nvSpPr>
        <p:spPr/>
        <p:txBody>
          <a:bodyPr/>
          <a:lstStyle/>
          <a:p>
            <a:r>
              <a:rPr lang="en-GB" dirty="0">
                <a:solidFill>
                  <a:schemeClr val="accent1"/>
                </a:solidFill>
              </a:rPr>
              <a:t>Does Doris require an aldosterone antagonist?</a:t>
            </a:r>
          </a:p>
        </p:txBody>
      </p:sp>
      <p:sp>
        <p:nvSpPr>
          <p:cNvPr id="3" name="Content Placeholder 2">
            <a:extLst>
              <a:ext uri="{FF2B5EF4-FFF2-40B4-BE49-F238E27FC236}">
                <a16:creationId xmlns:a16="http://schemas.microsoft.com/office/drawing/2014/main" id="{235DAF02-FAA9-4B19-B567-327EF9C464F9}"/>
              </a:ext>
            </a:extLst>
          </p:cNvPr>
          <p:cNvSpPr>
            <a:spLocks noGrp="1"/>
          </p:cNvSpPr>
          <p:nvPr>
            <p:ph idx="1"/>
          </p:nvPr>
        </p:nvSpPr>
        <p:spPr>
          <a:xfrm>
            <a:off x="838200" y="2057399"/>
            <a:ext cx="10515600" cy="4119563"/>
          </a:xfrm>
        </p:spPr>
        <p:txBody>
          <a:bodyPr/>
          <a:lstStyle/>
          <a:p>
            <a:r>
              <a:rPr lang="en-GB" dirty="0"/>
              <a:t>Yes </a:t>
            </a:r>
          </a:p>
          <a:p>
            <a:r>
              <a:rPr lang="en-GB" dirty="0"/>
              <a:t>No</a:t>
            </a:r>
          </a:p>
          <a:p>
            <a:r>
              <a:rPr lang="en-GB" dirty="0"/>
              <a:t>Depends how long since MI</a:t>
            </a:r>
          </a:p>
          <a:p>
            <a:r>
              <a:rPr lang="en-GB" dirty="0"/>
              <a:t>Depends on LVEF</a:t>
            </a:r>
          </a:p>
          <a:p>
            <a:endParaRPr lang="en-GB" dirty="0"/>
          </a:p>
        </p:txBody>
      </p:sp>
      <p:pic>
        <p:nvPicPr>
          <p:cNvPr id="4" name="Picture 3">
            <a:extLst>
              <a:ext uri="{FF2B5EF4-FFF2-40B4-BE49-F238E27FC236}">
                <a16:creationId xmlns:a16="http://schemas.microsoft.com/office/drawing/2014/main" id="{C2F4B9EA-4D6D-4ADF-AB85-E08BE21765DA}"/>
              </a:ext>
            </a:extLst>
          </p:cNvPr>
          <p:cNvPicPr>
            <a:picLocks noChangeAspect="1"/>
          </p:cNvPicPr>
          <p:nvPr/>
        </p:nvPicPr>
        <p:blipFill>
          <a:blip r:embed="rId2"/>
          <a:stretch>
            <a:fillRect/>
          </a:stretch>
        </p:blipFill>
        <p:spPr>
          <a:xfrm>
            <a:off x="9970939" y="145255"/>
            <a:ext cx="1963082" cy="755970"/>
          </a:xfrm>
          <a:prstGeom prst="rect">
            <a:avLst/>
          </a:prstGeom>
        </p:spPr>
      </p:pic>
    </p:spTree>
    <p:extLst>
      <p:ext uri="{BB962C8B-B14F-4D97-AF65-F5344CB8AC3E}">
        <p14:creationId xmlns:p14="http://schemas.microsoft.com/office/powerpoint/2010/main" val="400086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9FA-7DFB-47C0-99BC-A2C744EB8A78}"/>
              </a:ext>
            </a:extLst>
          </p:cNvPr>
          <p:cNvSpPr>
            <a:spLocks noGrp="1"/>
          </p:cNvSpPr>
          <p:nvPr>
            <p:ph type="title"/>
          </p:nvPr>
        </p:nvSpPr>
        <p:spPr/>
        <p:txBody>
          <a:bodyPr/>
          <a:lstStyle/>
          <a:p>
            <a:r>
              <a:rPr lang="en-GB" dirty="0">
                <a:solidFill>
                  <a:schemeClr val="accent1"/>
                </a:solidFill>
              </a:rPr>
              <a:t>What actions could be taken?</a:t>
            </a:r>
          </a:p>
        </p:txBody>
      </p:sp>
      <p:sp>
        <p:nvSpPr>
          <p:cNvPr id="5" name="Content Placeholder 4">
            <a:extLst>
              <a:ext uri="{FF2B5EF4-FFF2-40B4-BE49-F238E27FC236}">
                <a16:creationId xmlns:a16="http://schemas.microsoft.com/office/drawing/2014/main" id="{67B7E000-6F07-484F-B0F8-18E8844F24F1}"/>
              </a:ext>
            </a:extLst>
          </p:cNvPr>
          <p:cNvSpPr>
            <a:spLocks noGrp="1"/>
          </p:cNvSpPr>
          <p:nvPr>
            <p:ph idx="1"/>
          </p:nvPr>
        </p:nvSpPr>
        <p:spPr/>
        <p:txBody>
          <a:bodyPr/>
          <a:lstStyle/>
          <a:p>
            <a:r>
              <a:rPr lang="en-GB" dirty="0"/>
              <a:t>Increase diuretic dose to 80mg daily?</a:t>
            </a:r>
          </a:p>
          <a:p>
            <a:r>
              <a:rPr lang="en-GB" dirty="0"/>
              <a:t>Increase enalapril dose?</a:t>
            </a:r>
          </a:p>
          <a:p>
            <a:r>
              <a:rPr lang="en-GB" dirty="0"/>
              <a:t>Increase bisoprolol dose?</a:t>
            </a:r>
          </a:p>
          <a:p>
            <a:r>
              <a:rPr lang="en-GB" dirty="0"/>
              <a:t>All of the above at the same time</a:t>
            </a:r>
          </a:p>
          <a:p>
            <a:r>
              <a:rPr lang="en-GB" dirty="0"/>
              <a:t>No action required</a:t>
            </a:r>
          </a:p>
        </p:txBody>
      </p:sp>
      <p:pic>
        <p:nvPicPr>
          <p:cNvPr id="3" name="Picture 2">
            <a:extLst>
              <a:ext uri="{FF2B5EF4-FFF2-40B4-BE49-F238E27FC236}">
                <a16:creationId xmlns:a16="http://schemas.microsoft.com/office/drawing/2014/main" id="{C3C123FB-1E16-4590-8CBA-8128FB0BF8AE}"/>
              </a:ext>
            </a:extLst>
          </p:cNvPr>
          <p:cNvPicPr>
            <a:picLocks noChangeAspect="1"/>
          </p:cNvPicPr>
          <p:nvPr/>
        </p:nvPicPr>
        <p:blipFill>
          <a:blip r:embed="rId2"/>
          <a:stretch>
            <a:fillRect/>
          </a:stretch>
        </p:blipFill>
        <p:spPr>
          <a:xfrm>
            <a:off x="10477850" y="81576"/>
            <a:ext cx="1625807" cy="835224"/>
          </a:xfrm>
          <a:prstGeom prst="rect">
            <a:avLst/>
          </a:prstGeom>
        </p:spPr>
      </p:pic>
    </p:spTree>
    <p:extLst>
      <p:ext uri="{BB962C8B-B14F-4D97-AF65-F5344CB8AC3E}">
        <p14:creationId xmlns:p14="http://schemas.microsoft.com/office/powerpoint/2010/main" val="1708613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DF56A144-5015-4B88-811F-FAE119B23388}"/>
              </a:ext>
            </a:extLst>
          </p:cNvPr>
          <p:cNvSpPr>
            <a:spLocks noGrp="1" noRot="1" noChangeArrowheads="1"/>
          </p:cNvSpPr>
          <p:nvPr>
            <p:ph type="title"/>
          </p:nvPr>
        </p:nvSpPr>
        <p:spPr/>
        <p:txBody>
          <a:bodyPr/>
          <a:lstStyle/>
          <a:p>
            <a:pPr eaLnBrk="1" hangingPunct="1"/>
            <a:r>
              <a:rPr lang="en-GB" altLang="en-US" dirty="0">
                <a:solidFill>
                  <a:schemeClr val="accent1"/>
                </a:solidFill>
              </a:rPr>
              <a:t>Summary</a:t>
            </a:r>
          </a:p>
        </p:txBody>
      </p:sp>
      <p:sp>
        <p:nvSpPr>
          <p:cNvPr id="104451" name="Rectangle 3">
            <a:extLst>
              <a:ext uri="{FF2B5EF4-FFF2-40B4-BE49-F238E27FC236}">
                <a16:creationId xmlns:a16="http://schemas.microsoft.com/office/drawing/2014/main" id="{978C484A-0555-441B-A50C-A024F710D7B2}"/>
              </a:ext>
            </a:extLst>
          </p:cNvPr>
          <p:cNvSpPr>
            <a:spLocks noGrp="1" noChangeArrowheads="1"/>
          </p:cNvSpPr>
          <p:nvPr>
            <p:ph type="body" idx="1"/>
          </p:nvPr>
        </p:nvSpPr>
        <p:spPr>
          <a:xfrm>
            <a:off x="838200" y="1473200"/>
            <a:ext cx="10515600" cy="4703763"/>
          </a:xfrm>
        </p:spPr>
        <p:txBody>
          <a:bodyPr/>
          <a:lstStyle/>
          <a:p>
            <a:pPr eaLnBrk="1" hangingPunct="1">
              <a:lnSpc>
                <a:spcPct val="90000"/>
              </a:lnSpc>
            </a:pPr>
            <a:r>
              <a:rPr lang="en-GB" altLang="en-US" sz="2800" dirty="0">
                <a:solidFill>
                  <a:schemeClr val="accent1"/>
                </a:solidFill>
              </a:rPr>
              <a:t>Multiple therapies </a:t>
            </a:r>
            <a:r>
              <a:rPr lang="en-GB" altLang="en-US" sz="2800" dirty="0"/>
              <a:t>are required to optimise outcomes in CVD</a:t>
            </a:r>
          </a:p>
          <a:p>
            <a:pPr lvl="2" eaLnBrk="1" hangingPunct="1">
              <a:lnSpc>
                <a:spcPct val="90000"/>
              </a:lnSpc>
            </a:pPr>
            <a:r>
              <a:rPr lang="en-GB" altLang="en-US" sz="2000" dirty="0"/>
              <a:t>initiation of therapy</a:t>
            </a:r>
          </a:p>
          <a:p>
            <a:pPr lvl="2" eaLnBrk="1" hangingPunct="1">
              <a:lnSpc>
                <a:spcPct val="90000"/>
              </a:lnSpc>
            </a:pPr>
            <a:r>
              <a:rPr lang="en-GB" altLang="en-US" sz="2000" dirty="0"/>
              <a:t>dose optimisation after discharge</a:t>
            </a:r>
          </a:p>
          <a:p>
            <a:pPr lvl="2" eaLnBrk="1" hangingPunct="1">
              <a:lnSpc>
                <a:spcPct val="90000"/>
              </a:lnSpc>
            </a:pPr>
            <a:r>
              <a:rPr lang="en-GB" altLang="en-US" sz="2000" dirty="0"/>
              <a:t>choice of agent</a:t>
            </a:r>
          </a:p>
          <a:p>
            <a:pPr lvl="2" eaLnBrk="1" hangingPunct="1">
              <a:lnSpc>
                <a:spcPct val="90000"/>
              </a:lnSpc>
            </a:pPr>
            <a:r>
              <a:rPr lang="en-GB" altLang="en-US" sz="2000" dirty="0"/>
              <a:t>Monitoring – renal function, blood pressure, heart rate</a:t>
            </a:r>
          </a:p>
          <a:p>
            <a:pPr eaLnBrk="1" hangingPunct="1">
              <a:lnSpc>
                <a:spcPct val="90000"/>
              </a:lnSpc>
            </a:pPr>
            <a:r>
              <a:rPr lang="en-GB" altLang="en-US" sz="2800" dirty="0"/>
              <a:t>Therapy should be used to </a:t>
            </a:r>
            <a:r>
              <a:rPr lang="en-GB" altLang="en-US" sz="2800" dirty="0">
                <a:solidFill>
                  <a:schemeClr val="accent1"/>
                </a:solidFill>
              </a:rPr>
              <a:t>manage both symptoms and CV risk</a:t>
            </a:r>
          </a:p>
          <a:p>
            <a:pPr eaLnBrk="1" hangingPunct="1">
              <a:lnSpc>
                <a:spcPct val="90000"/>
              </a:lnSpc>
            </a:pPr>
            <a:r>
              <a:rPr lang="en-GB" altLang="en-US" sz="2800" dirty="0"/>
              <a:t>Patients need to understand why they need multiple therapies</a:t>
            </a:r>
          </a:p>
          <a:p>
            <a:pPr eaLnBrk="1" hangingPunct="1">
              <a:lnSpc>
                <a:spcPct val="90000"/>
              </a:lnSpc>
            </a:pPr>
            <a:r>
              <a:rPr lang="en-GB" altLang="en-US" sz="2800" dirty="0"/>
              <a:t>Regimens should be </a:t>
            </a:r>
            <a:r>
              <a:rPr lang="en-GB" altLang="en-US" sz="2800" dirty="0">
                <a:solidFill>
                  <a:schemeClr val="accent1"/>
                </a:solidFill>
              </a:rPr>
              <a:t>tailored to the individual</a:t>
            </a:r>
          </a:p>
          <a:p>
            <a:pPr eaLnBrk="1" hangingPunct="1">
              <a:lnSpc>
                <a:spcPct val="90000"/>
              </a:lnSpc>
            </a:pPr>
            <a:r>
              <a:rPr lang="en-GB" altLang="en-US" sz="2800" dirty="0">
                <a:solidFill>
                  <a:schemeClr val="accent1"/>
                </a:solidFill>
              </a:rPr>
              <a:t>Adverse effects </a:t>
            </a:r>
            <a:r>
              <a:rPr lang="en-GB" altLang="en-US" sz="2800" dirty="0"/>
              <a:t>should be dealt with quickly</a:t>
            </a:r>
          </a:p>
        </p:txBody>
      </p:sp>
      <p:pic>
        <p:nvPicPr>
          <p:cNvPr id="2" name="Picture 1">
            <a:extLst>
              <a:ext uri="{FF2B5EF4-FFF2-40B4-BE49-F238E27FC236}">
                <a16:creationId xmlns:a16="http://schemas.microsoft.com/office/drawing/2014/main" id="{D5E96F13-EC5E-4DA7-B7EE-DA21E8C302E5}"/>
              </a:ext>
            </a:extLst>
          </p:cNvPr>
          <p:cNvPicPr>
            <a:picLocks noChangeAspect="1"/>
          </p:cNvPicPr>
          <p:nvPr/>
        </p:nvPicPr>
        <p:blipFill>
          <a:blip r:embed="rId3"/>
          <a:stretch>
            <a:fillRect/>
          </a:stretch>
        </p:blipFill>
        <p:spPr>
          <a:xfrm>
            <a:off x="9946518" y="230188"/>
            <a:ext cx="1963082" cy="75597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2000"/>
                                        <p:tgtEl>
                                          <p:spTgt spid="1044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451"/>
                                        </p:tgtEl>
                                        <p:attrNameLst>
                                          <p:attrName>style.visibility</p:attrName>
                                        </p:attrNameLst>
                                      </p:cBhvr>
                                      <p:to>
                                        <p:strVal val="visible"/>
                                      </p:to>
                                    </p:set>
                                    <p:animEffect transition="in" filter="fade">
                                      <p:cBhvr>
                                        <p:cTn id="10"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1C68-F0FE-4239-8076-9964DDDD525B}"/>
              </a:ext>
            </a:extLst>
          </p:cNvPr>
          <p:cNvSpPr>
            <a:spLocks noGrp="1"/>
          </p:cNvSpPr>
          <p:nvPr>
            <p:ph type="title"/>
          </p:nvPr>
        </p:nvSpPr>
        <p:spPr/>
        <p:txBody>
          <a:bodyPr/>
          <a:lstStyle/>
          <a:p>
            <a:r>
              <a:rPr lang="en-GB" dirty="0">
                <a:solidFill>
                  <a:schemeClr val="accent1"/>
                </a:solidFill>
              </a:rPr>
              <a:t>References for ACS</a:t>
            </a:r>
          </a:p>
        </p:txBody>
      </p:sp>
      <p:sp>
        <p:nvSpPr>
          <p:cNvPr id="3" name="Content Placeholder 2">
            <a:extLst>
              <a:ext uri="{FF2B5EF4-FFF2-40B4-BE49-F238E27FC236}">
                <a16:creationId xmlns:a16="http://schemas.microsoft.com/office/drawing/2014/main" id="{250A2385-BE9E-4037-98D8-264483F47858}"/>
              </a:ext>
            </a:extLst>
          </p:cNvPr>
          <p:cNvSpPr>
            <a:spLocks noGrp="1"/>
          </p:cNvSpPr>
          <p:nvPr>
            <p:ph idx="1"/>
          </p:nvPr>
        </p:nvSpPr>
        <p:spPr/>
        <p:txBody>
          <a:bodyPr/>
          <a:lstStyle/>
          <a:p>
            <a:r>
              <a:rPr lang="en-GB" dirty="0"/>
              <a:t>NICE Acute Coronary Syndromes: </a:t>
            </a:r>
            <a:r>
              <a:rPr lang="en-GB" dirty="0">
                <a:hlinkClick r:id="rId2"/>
              </a:rPr>
              <a:t>https://www.nice.org.uk/guidance/ng185</a:t>
            </a:r>
            <a:endParaRPr lang="en-GB" dirty="0"/>
          </a:p>
          <a:p>
            <a:r>
              <a:rPr lang="en-GB" dirty="0"/>
              <a:t>AAC/NHSE: </a:t>
            </a:r>
            <a:r>
              <a:rPr lang="en-GB" dirty="0">
                <a:hlinkClick r:id="rId3"/>
              </a:rPr>
              <a:t>https://www.england.nhs.uk/aac/wp-content/uploads/sites/50/2020/04/lipid-management-pathway-guidance.pdf</a:t>
            </a:r>
            <a:endParaRPr lang="en-GB" dirty="0"/>
          </a:p>
          <a:p>
            <a:r>
              <a:rPr lang="en-GB" dirty="0">
                <a:hlinkClick r:id="rId4"/>
              </a:rPr>
              <a:t>https://www.england.nhs.uk/aac/wp-content/uploads/sites/50/2020/08/Statin-Intolerance-Pathway-NEW.pdf</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8746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92DA8D-A9B1-4B86-BF83-37EA67CEFA6A}"/>
              </a:ext>
            </a:extLst>
          </p:cNvPr>
          <p:cNvSpPr>
            <a:spLocks noGrp="1"/>
          </p:cNvSpPr>
          <p:nvPr>
            <p:ph type="title"/>
          </p:nvPr>
        </p:nvSpPr>
        <p:spPr>
          <a:xfrm>
            <a:off x="616763" y="264404"/>
            <a:ext cx="10515600" cy="1325563"/>
          </a:xfrm>
        </p:spPr>
        <p:txBody>
          <a:bodyPr/>
          <a:lstStyle/>
          <a:p>
            <a:r>
              <a:rPr lang="en-GB" dirty="0">
                <a:solidFill>
                  <a:schemeClr val="accent1"/>
                </a:solidFill>
              </a:rPr>
              <a:t>Loop diuretics: </a:t>
            </a:r>
            <a:br>
              <a:rPr lang="en-GB" dirty="0">
                <a:solidFill>
                  <a:schemeClr val="accent1"/>
                </a:solidFill>
              </a:rPr>
            </a:br>
            <a:r>
              <a:rPr lang="en-GB" dirty="0">
                <a:solidFill>
                  <a:schemeClr val="accent1"/>
                </a:solidFill>
              </a:rPr>
              <a:t>furosemide or bumetanide</a:t>
            </a:r>
          </a:p>
        </p:txBody>
      </p:sp>
      <p:sp>
        <p:nvSpPr>
          <p:cNvPr id="5" name="Text Placeholder 4">
            <a:extLst>
              <a:ext uri="{FF2B5EF4-FFF2-40B4-BE49-F238E27FC236}">
                <a16:creationId xmlns:a16="http://schemas.microsoft.com/office/drawing/2014/main" id="{844945CC-61C0-4AAE-A6A4-460F532B6BC5}"/>
              </a:ext>
            </a:extLst>
          </p:cNvPr>
          <p:cNvSpPr>
            <a:spLocks noGrp="1"/>
          </p:cNvSpPr>
          <p:nvPr>
            <p:ph type="body" idx="1"/>
          </p:nvPr>
        </p:nvSpPr>
        <p:spPr>
          <a:xfrm>
            <a:off x="713678" y="1589967"/>
            <a:ext cx="5661373" cy="823912"/>
          </a:xfrm>
        </p:spPr>
        <p:txBody>
          <a:bodyPr>
            <a:normAutofit/>
          </a:bodyPr>
          <a:lstStyle/>
          <a:p>
            <a:r>
              <a:rPr lang="en-GB" sz="2800" dirty="0"/>
              <a:t>Aim to obtain / maintain dry weight </a:t>
            </a:r>
          </a:p>
        </p:txBody>
      </p:sp>
      <p:sp>
        <p:nvSpPr>
          <p:cNvPr id="6" name="Content Placeholder 5">
            <a:extLst>
              <a:ext uri="{FF2B5EF4-FFF2-40B4-BE49-F238E27FC236}">
                <a16:creationId xmlns:a16="http://schemas.microsoft.com/office/drawing/2014/main" id="{1D15918C-2DEB-4E98-90D8-2645091CA703}"/>
              </a:ext>
            </a:extLst>
          </p:cNvPr>
          <p:cNvSpPr>
            <a:spLocks noGrp="1"/>
          </p:cNvSpPr>
          <p:nvPr>
            <p:ph sz="half" idx="2"/>
          </p:nvPr>
        </p:nvSpPr>
        <p:spPr>
          <a:xfrm>
            <a:off x="713678" y="2656566"/>
            <a:ext cx="5248210" cy="4120154"/>
          </a:xfrm>
        </p:spPr>
        <p:txBody>
          <a:bodyPr>
            <a:normAutofit fontScale="92500" lnSpcReduction="10000"/>
          </a:bodyPr>
          <a:lstStyle/>
          <a:p>
            <a:pPr marL="0" indent="0">
              <a:buNone/>
              <a:defRPr/>
            </a:pPr>
            <a:r>
              <a:rPr lang="en-GB" sz="3000" b="1" dirty="0">
                <a:solidFill>
                  <a:schemeClr val="tx2"/>
                </a:solidFill>
              </a:rPr>
              <a:t>Fluid overload</a:t>
            </a:r>
            <a:r>
              <a:rPr lang="en-GB" sz="3000" dirty="0">
                <a:solidFill>
                  <a:schemeClr val="tx2"/>
                </a:solidFill>
              </a:rPr>
              <a:t>: </a:t>
            </a:r>
            <a:r>
              <a:rPr lang="en-GB" sz="3000" u="sng" dirty="0">
                <a:solidFill>
                  <a:schemeClr val="tx2"/>
                </a:solidFill>
                <a:latin typeface="Calibri" pitchFamily="34" charset="0"/>
              </a:rPr>
              <a:t>One or more of the following: </a:t>
            </a:r>
          </a:p>
          <a:p>
            <a:pPr marL="171450" indent="-171450">
              <a:buFont typeface="Arial" charset="0"/>
              <a:buChar char="•"/>
              <a:defRPr/>
            </a:pPr>
            <a:r>
              <a:rPr lang="en-GB" sz="2600" dirty="0">
                <a:solidFill>
                  <a:schemeClr val="tx2"/>
                </a:solidFill>
                <a:latin typeface="Calibri" pitchFamily="34" charset="0"/>
              </a:rPr>
              <a:t>Weight ↑ &gt;1.5kg above dry weight/rapid weight gain over 2-3 days</a:t>
            </a:r>
          </a:p>
          <a:p>
            <a:pPr marL="171450" indent="-171450">
              <a:buFont typeface="Arial" charset="0"/>
              <a:buChar char="•"/>
              <a:defRPr/>
            </a:pPr>
            <a:r>
              <a:rPr lang="en-GB" sz="2600" dirty="0">
                <a:solidFill>
                  <a:schemeClr val="tx2"/>
                </a:solidFill>
                <a:latin typeface="Calibri" pitchFamily="34" charset="0"/>
              </a:rPr>
              <a:t>↑dyspnoea / ↑peripheral oedema or sacral oedema / orthopnoea and/or paroxysmal nocturnal dyspnoea (PND)</a:t>
            </a:r>
          </a:p>
          <a:p>
            <a:pPr marL="171450" indent="-171450">
              <a:buFont typeface="Arial" charset="0"/>
              <a:buChar char="•"/>
              <a:defRPr/>
            </a:pPr>
            <a:r>
              <a:rPr lang="en-GB" sz="2600" dirty="0">
                <a:solidFill>
                  <a:schemeClr val="tx2"/>
                </a:solidFill>
              </a:rPr>
              <a:t>Add or increase diuretic dose (check baseline U&amp;Es- keep K 3.6-5mmol/L, Na&gt;130mmol/L)</a:t>
            </a:r>
          </a:p>
          <a:p>
            <a:endParaRPr lang="en-GB" dirty="0"/>
          </a:p>
        </p:txBody>
      </p:sp>
      <p:sp>
        <p:nvSpPr>
          <p:cNvPr id="7" name="Text Placeholder 6">
            <a:extLst>
              <a:ext uri="{FF2B5EF4-FFF2-40B4-BE49-F238E27FC236}">
                <a16:creationId xmlns:a16="http://schemas.microsoft.com/office/drawing/2014/main" id="{D630D164-4265-4CD9-B2B1-A47C2CC27439}"/>
              </a:ext>
            </a:extLst>
          </p:cNvPr>
          <p:cNvSpPr>
            <a:spLocks noGrp="1"/>
          </p:cNvSpPr>
          <p:nvPr>
            <p:ph type="body" sz="quarter" idx="3"/>
          </p:nvPr>
        </p:nvSpPr>
        <p:spPr>
          <a:xfrm>
            <a:off x="7777976" y="1489246"/>
            <a:ext cx="5183188" cy="823912"/>
          </a:xfrm>
        </p:spPr>
        <p:txBody>
          <a:bodyPr>
            <a:normAutofit/>
          </a:bodyPr>
          <a:lstStyle/>
          <a:p>
            <a:endParaRPr lang="en-GB" sz="2000" dirty="0">
              <a:solidFill>
                <a:schemeClr val="tx2"/>
              </a:solidFill>
            </a:endParaRPr>
          </a:p>
          <a:p>
            <a:r>
              <a:rPr lang="en-GB" sz="2000" dirty="0">
                <a:solidFill>
                  <a:schemeClr val="tx2"/>
                </a:solidFill>
              </a:rPr>
              <a:t>(furosemide 40mg ≈ 1mg bumetanide)</a:t>
            </a:r>
          </a:p>
          <a:p>
            <a:endParaRPr lang="en-GB" dirty="0"/>
          </a:p>
        </p:txBody>
      </p:sp>
      <p:sp>
        <p:nvSpPr>
          <p:cNvPr id="8" name="Content Placeholder 7">
            <a:extLst>
              <a:ext uri="{FF2B5EF4-FFF2-40B4-BE49-F238E27FC236}">
                <a16:creationId xmlns:a16="http://schemas.microsoft.com/office/drawing/2014/main" id="{9059A20A-86DE-49C0-A515-D99D8B4B48B3}"/>
              </a:ext>
            </a:extLst>
          </p:cNvPr>
          <p:cNvSpPr>
            <a:spLocks noGrp="1"/>
          </p:cNvSpPr>
          <p:nvPr>
            <p:ph sz="quarter" idx="4"/>
          </p:nvPr>
        </p:nvSpPr>
        <p:spPr>
          <a:xfrm>
            <a:off x="6231230" y="2656564"/>
            <a:ext cx="4754880" cy="4120154"/>
          </a:xfrm>
        </p:spPr>
        <p:txBody>
          <a:bodyPr>
            <a:normAutofit fontScale="92500" lnSpcReduction="10000"/>
          </a:bodyPr>
          <a:lstStyle/>
          <a:p>
            <a:pPr marL="0" indent="0">
              <a:buNone/>
              <a:defRPr/>
            </a:pPr>
            <a:r>
              <a:rPr lang="en-GB" sz="3000" b="1" dirty="0">
                <a:solidFill>
                  <a:schemeClr val="tx2"/>
                </a:solidFill>
              </a:rPr>
              <a:t>Dehydration</a:t>
            </a:r>
            <a:r>
              <a:rPr lang="en-GB" sz="3000" dirty="0">
                <a:solidFill>
                  <a:schemeClr val="tx2"/>
                </a:solidFill>
              </a:rPr>
              <a:t>:</a:t>
            </a:r>
            <a:r>
              <a:rPr lang="en-GB" sz="3000" u="sng" dirty="0">
                <a:solidFill>
                  <a:schemeClr val="tx2"/>
                </a:solidFill>
                <a:latin typeface="Calibri" pitchFamily="34" charset="0"/>
              </a:rPr>
              <a:t> Two or more of the following: </a:t>
            </a:r>
          </a:p>
          <a:p>
            <a:pPr marL="171450" indent="-171450">
              <a:buFont typeface="Arial" charset="0"/>
              <a:buChar char="•"/>
              <a:defRPr/>
            </a:pPr>
            <a:r>
              <a:rPr lang="en-GB" sz="2600" dirty="0">
                <a:solidFill>
                  <a:schemeClr val="tx2"/>
                </a:solidFill>
                <a:latin typeface="Calibri" pitchFamily="34" charset="0"/>
              </a:rPr>
              <a:t>Weight ↓ &gt;1.5kg below dry weight over 2-3 days </a:t>
            </a:r>
          </a:p>
          <a:p>
            <a:pPr marL="171450" indent="-171450">
              <a:buFont typeface="Arial" charset="0"/>
              <a:buChar char="•"/>
              <a:defRPr/>
            </a:pPr>
            <a:r>
              <a:rPr lang="en-GB" sz="2600" dirty="0">
                <a:solidFill>
                  <a:schemeClr val="tx2"/>
                </a:solidFill>
                <a:latin typeface="Calibri" pitchFamily="34" charset="0"/>
              </a:rPr>
              <a:t>No symptoms of ↑ dyspnoea or peripheral oedema</a:t>
            </a:r>
          </a:p>
          <a:p>
            <a:pPr marL="171450" indent="-171450">
              <a:buFont typeface="Arial" charset="0"/>
              <a:buChar char="•"/>
              <a:defRPr/>
            </a:pPr>
            <a:r>
              <a:rPr lang="en-GB" sz="2600" dirty="0">
                <a:solidFill>
                  <a:schemeClr val="tx2"/>
                </a:solidFill>
                <a:latin typeface="Calibri" pitchFamily="34" charset="0"/>
              </a:rPr>
              <a:t>Symptoms of thirst, dizziness, or feeling washed out</a:t>
            </a:r>
          </a:p>
          <a:p>
            <a:pPr marL="171450" indent="-171450">
              <a:buFont typeface="Arial" charset="0"/>
              <a:buChar char="•"/>
              <a:defRPr/>
            </a:pPr>
            <a:r>
              <a:rPr lang="en-GB" sz="2600" dirty="0">
                <a:solidFill>
                  <a:schemeClr val="tx2"/>
                </a:solidFill>
              </a:rPr>
              <a:t>Decrease diuretic dose (check baseline U&amp;Es, BP- symptomatic SBP &lt;100mmHg)</a:t>
            </a:r>
          </a:p>
          <a:p>
            <a:endParaRPr lang="en-GB" dirty="0"/>
          </a:p>
        </p:txBody>
      </p:sp>
      <p:pic>
        <p:nvPicPr>
          <p:cNvPr id="9" name="Picture 8">
            <a:extLst>
              <a:ext uri="{FF2B5EF4-FFF2-40B4-BE49-F238E27FC236}">
                <a16:creationId xmlns:a16="http://schemas.microsoft.com/office/drawing/2014/main" id="{2765C630-5ACA-4A3C-86F9-5F61323A3695}"/>
              </a:ext>
            </a:extLst>
          </p:cNvPr>
          <p:cNvPicPr>
            <a:picLocks noChangeAspect="1"/>
          </p:cNvPicPr>
          <p:nvPr/>
        </p:nvPicPr>
        <p:blipFill>
          <a:blip r:embed="rId3"/>
          <a:stretch>
            <a:fillRect/>
          </a:stretch>
        </p:blipFill>
        <p:spPr>
          <a:xfrm>
            <a:off x="10385571" y="425843"/>
            <a:ext cx="1631858" cy="835224"/>
          </a:xfrm>
          <a:prstGeom prst="rect">
            <a:avLst/>
          </a:prstGeom>
        </p:spPr>
      </p:pic>
    </p:spTree>
    <p:extLst>
      <p:ext uri="{BB962C8B-B14F-4D97-AF65-F5344CB8AC3E}">
        <p14:creationId xmlns:p14="http://schemas.microsoft.com/office/powerpoint/2010/main" val="107800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301D-50E4-4C38-AAD7-148726872550}"/>
              </a:ext>
            </a:extLst>
          </p:cNvPr>
          <p:cNvSpPr>
            <a:spLocks noGrp="1"/>
          </p:cNvSpPr>
          <p:nvPr>
            <p:ph type="title"/>
          </p:nvPr>
        </p:nvSpPr>
        <p:spPr>
          <a:xfrm>
            <a:off x="1202919" y="4674398"/>
            <a:ext cx="9784080" cy="1508760"/>
          </a:xfrm>
        </p:spPr>
        <p:txBody>
          <a:bodyPr>
            <a:normAutofit/>
          </a:bodyPr>
          <a:lstStyle/>
          <a:p>
            <a:r>
              <a:rPr lang="en-GB" dirty="0" err="1">
                <a:solidFill>
                  <a:schemeClr val="accent1"/>
                </a:solidFill>
              </a:rPr>
              <a:t>HFrEF</a:t>
            </a:r>
            <a:r>
              <a:rPr lang="en-GB" dirty="0">
                <a:solidFill>
                  <a:schemeClr val="accent1"/>
                </a:solidFill>
              </a:rPr>
              <a:t> management</a:t>
            </a:r>
          </a:p>
        </p:txBody>
      </p:sp>
      <p:graphicFrame>
        <p:nvGraphicFramePr>
          <p:cNvPr id="26" name="Content Placeholder 2">
            <a:extLst>
              <a:ext uri="{FF2B5EF4-FFF2-40B4-BE49-F238E27FC236}">
                <a16:creationId xmlns:a16="http://schemas.microsoft.com/office/drawing/2014/main" id="{6F126BD4-578B-4F21-A3BA-78C45C70B782}"/>
              </a:ext>
            </a:extLst>
          </p:cNvPr>
          <p:cNvGraphicFramePr>
            <a:graphicFrameLocks noGrp="1"/>
          </p:cNvGraphicFramePr>
          <p:nvPr>
            <p:ph idx="1"/>
          </p:nvPr>
        </p:nvGraphicFramePr>
        <p:xfrm>
          <a:off x="203200" y="182880"/>
          <a:ext cx="11907520" cy="4683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94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3E3D1CF3-535B-4104-9E99-4F4F9BCB635D}"/>
              </a:ext>
            </a:extLst>
          </p:cNvPr>
          <p:cNvSpPr>
            <a:spLocks noGrp="1"/>
          </p:cNvSpPr>
          <p:nvPr>
            <p:ph type="title"/>
          </p:nvPr>
        </p:nvSpPr>
        <p:spPr>
          <a:xfrm>
            <a:off x="1992313" y="333375"/>
            <a:ext cx="8229600" cy="1143000"/>
          </a:xfrm>
        </p:spPr>
        <p:txBody>
          <a:bodyPr/>
          <a:lstStyle/>
          <a:p>
            <a:r>
              <a:rPr lang="en-GB" altLang="en-US" dirty="0">
                <a:solidFill>
                  <a:schemeClr val="accent1"/>
                </a:solidFill>
              </a:rPr>
              <a:t>NICE Quality statement</a:t>
            </a:r>
          </a:p>
        </p:txBody>
      </p:sp>
      <p:sp>
        <p:nvSpPr>
          <p:cNvPr id="34819" name="Content Placeholder 2">
            <a:extLst>
              <a:ext uri="{FF2B5EF4-FFF2-40B4-BE49-F238E27FC236}">
                <a16:creationId xmlns:a16="http://schemas.microsoft.com/office/drawing/2014/main" id="{C33226B0-A68B-4EE6-A92A-C8D9A325C71B}"/>
              </a:ext>
            </a:extLst>
          </p:cNvPr>
          <p:cNvSpPr>
            <a:spLocks noGrp="1"/>
          </p:cNvSpPr>
          <p:nvPr>
            <p:ph idx="1"/>
          </p:nvPr>
        </p:nvSpPr>
        <p:spPr>
          <a:xfrm>
            <a:off x="451414" y="2047454"/>
            <a:ext cx="10909139" cy="3960812"/>
          </a:xfrm>
        </p:spPr>
        <p:txBody>
          <a:bodyPr>
            <a:noAutofit/>
          </a:bodyPr>
          <a:lstStyle/>
          <a:p>
            <a:pPr>
              <a:defRPr/>
            </a:pPr>
            <a:r>
              <a:rPr lang="en-GB" sz="3600" dirty="0"/>
              <a:t>People with chronic heart failure due to left ventricular systolic dysfunction are offered </a:t>
            </a:r>
            <a:r>
              <a:rPr lang="en-GB" sz="3600" dirty="0">
                <a:solidFill>
                  <a:schemeClr val="accent1"/>
                </a:solidFill>
              </a:rPr>
              <a:t>angiotensin-converting enzyme inhibitors </a:t>
            </a:r>
            <a:r>
              <a:rPr lang="en-GB" sz="3600" dirty="0"/>
              <a:t>(or angiotensin II receptor antagonists licensed for heart failure if there are intolerable side effects with angiotensin-converting enzyme inhibitors) and </a:t>
            </a:r>
            <a:r>
              <a:rPr lang="en-GB" sz="3600" dirty="0">
                <a:solidFill>
                  <a:schemeClr val="accent1"/>
                </a:solidFill>
              </a:rPr>
              <a:t>beta-blockers</a:t>
            </a:r>
            <a:r>
              <a:rPr lang="en-GB" sz="3600" dirty="0">
                <a:solidFill>
                  <a:srgbClr val="C00000"/>
                </a:solidFill>
              </a:rPr>
              <a:t> </a:t>
            </a:r>
            <a:r>
              <a:rPr lang="en-GB" sz="3600" dirty="0"/>
              <a:t>licensed for heart </a:t>
            </a:r>
            <a:r>
              <a:rPr lang="en-GB" sz="3600" b="1" dirty="0"/>
              <a:t>failure, which are </a:t>
            </a:r>
            <a:r>
              <a:rPr lang="en-GB" sz="3600" i="1" dirty="0">
                <a:solidFill>
                  <a:schemeClr val="accent1"/>
                </a:solidFill>
              </a:rPr>
              <a:t>gradually increased up to the optimal tolerated or target dose with monitoring after each increase</a:t>
            </a:r>
          </a:p>
        </p:txBody>
      </p:sp>
      <p:sp>
        <p:nvSpPr>
          <p:cNvPr id="63492" name="TextBox 2">
            <a:extLst>
              <a:ext uri="{FF2B5EF4-FFF2-40B4-BE49-F238E27FC236}">
                <a16:creationId xmlns:a16="http://schemas.microsoft.com/office/drawing/2014/main" id="{C3BADA0A-059F-47F0-85D9-8E044BDEAA8C}"/>
              </a:ext>
            </a:extLst>
          </p:cNvPr>
          <p:cNvSpPr txBox="1">
            <a:spLocks noChangeArrowheads="1"/>
          </p:cNvSpPr>
          <p:nvPr/>
        </p:nvSpPr>
        <p:spPr bwMode="auto">
          <a:xfrm>
            <a:off x="8040688" y="6092826"/>
            <a:ext cx="3250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GB" altLang="en-US" sz="2400" dirty="0">
                <a:solidFill>
                  <a:schemeClr val="bg1"/>
                </a:solidFill>
                <a:latin typeface="Times New Roman" panose="02020603050405020304" pitchFamily="18" charset="0"/>
              </a:rPr>
              <a:t>www.nice.org.uk</a:t>
            </a:r>
          </a:p>
        </p:txBody>
      </p:sp>
      <p:pic>
        <p:nvPicPr>
          <p:cNvPr id="2" name="Picture 1">
            <a:extLst>
              <a:ext uri="{FF2B5EF4-FFF2-40B4-BE49-F238E27FC236}">
                <a16:creationId xmlns:a16="http://schemas.microsoft.com/office/drawing/2014/main" id="{B3750C98-F921-4404-B09B-9A2117714453}"/>
              </a:ext>
            </a:extLst>
          </p:cNvPr>
          <p:cNvPicPr>
            <a:picLocks noChangeAspect="1"/>
          </p:cNvPicPr>
          <p:nvPr/>
        </p:nvPicPr>
        <p:blipFill>
          <a:blip r:embed="rId3"/>
          <a:stretch>
            <a:fillRect/>
          </a:stretch>
        </p:blipFill>
        <p:spPr>
          <a:xfrm>
            <a:off x="10402348" y="156720"/>
            <a:ext cx="1529262" cy="835224"/>
          </a:xfrm>
          <a:prstGeom prst="rect">
            <a:avLst/>
          </a:prstGeom>
        </p:spPr>
      </p:pic>
    </p:spTree>
    <p:extLst>
      <p:ext uri="{BB962C8B-B14F-4D97-AF65-F5344CB8AC3E}">
        <p14:creationId xmlns:p14="http://schemas.microsoft.com/office/powerpoint/2010/main" val="3260893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25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anim calcmode="lin" valueType="num">
                                      <p:cBhvr>
                                        <p:cTn id="8" dur="2000" fill="hold"/>
                                        <p:tgtEl>
                                          <p:spTgt spid="3481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481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481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3952</Words>
  <Application>Microsoft Office PowerPoint</Application>
  <PresentationFormat>Widescreen</PresentationFormat>
  <Paragraphs>512</Paragraphs>
  <Slides>61</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75" baseType="lpstr">
      <vt:lpstr>Arial</vt:lpstr>
      <vt:lpstr>Arial</vt:lpstr>
      <vt:lpstr>Calibri</vt:lpstr>
      <vt:lpstr>Calibri Light</vt:lpstr>
      <vt:lpstr>Effra</vt:lpstr>
      <vt:lpstr>Lato</vt:lpstr>
      <vt:lpstr>Tahoma</vt:lpstr>
      <vt:lpstr>Times New Roman</vt:lpstr>
      <vt:lpstr>Verdana</vt:lpstr>
      <vt:lpstr>Wingdings</vt:lpstr>
      <vt:lpstr>Wingdings 2</vt:lpstr>
      <vt:lpstr>Office Theme</vt:lpstr>
      <vt:lpstr>Microsoft Excel Chart</vt:lpstr>
      <vt:lpstr>Chart</vt:lpstr>
      <vt:lpstr>PowerPoint Presentation</vt:lpstr>
      <vt:lpstr>Plan</vt:lpstr>
      <vt:lpstr>Case study 1: George</vt:lpstr>
      <vt:lpstr>What symptoms of worsening HF affect George?</vt:lpstr>
      <vt:lpstr>Case study: George</vt:lpstr>
      <vt:lpstr>What actions could be taken?</vt:lpstr>
      <vt:lpstr>Loop diuretics:  furosemide or bumetanide</vt:lpstr>
      <vt:lpstr>HFrEF management</vt:lpstr>
      <vt:lpstr>NICE Quality statement</vt:lpstr>
      <vt:lpstr>Limitations to uptitration:</vt:lpstr>
      <vt:lpstr>ACEI / ARB – renal monitoring </vt:lpstr>
      <vt:lpstr>Incremental Benefits with HF Therapies (Cumulative % Reduction in Odds of Death at 24 Months)</vt:lpstr>
      <vt:lpstr>Points to consider</vt:lpstr>
      <vt:lpstr>What are possible further options following optimisation of ACEI and BB? </vt:lpstr>
      <vt:lpstr>Spironolactone RALES study  NEJM 1999; 341 (10), 709-717</vt:lpstr>
      <vt:lpstr>Action taken</vt:lpstr>
      <vt:lpstr>Next steps</vt:lpstr>
      <vt:lpstr>NICE guidance for dapagliflozin Feb 2021</vt:lpstr>
      <vt:lpstr>PowerPoint Presentation</vt:lpstr>
      <vt:lpstr>PowerPoint Presentation</vt:lpstr>
      <vt:lpstr>Dapagliflozin/SGLT2is</vt:lpstr>
      <vt:lpstr>DAPAGLIFLOZIN- CONSIDERATIONS </vt:lpstr>
      <vt:lpstr> Sacubitril Valsartan (NICE TA388) </vt:lpstr>
      <vt:lpstr>Paradigm-HF</vt:lpstr>
      <vt:lpstr>Sacubitril/valsartan- Considerations</vt:lpstr>
      <vt:lpstr>How may we help HF patients?</vt:lpstr>
      <vt:lpstr>Pathways and support</vt:lpstr>
      <vt:lpstr>Case study 2: Peter</vt:lpstr>
      <vt:lpstr>What should you check before starting anticoagulation?</vt:lpstr>
      <vt:lpstr>Checks prior to starting anticoagulation</vt:lpstr>
      <vt:lpstr>Peter</vt:lpstr>
      <vt:lpstr>When should Peter have his next renal function check in primary care?</vt:lpstr>
      <vt:lpstr>Calculating renal function for DOACs Sept 2019 FINAL.pdf (lambethccg.nhs.uk)</vt:lpstr>
      <vt:lpstr>What should be checked at least annually for DOAC patients?</vt:lpstr>
      <vt:lpstr>DOAC initiation and monitoring template SEL SEPT 2020 FINAL.pdf (lambethccg.nhs.uk) </vt:lpstr>
      <vt:lpstr>DOAC dosing adjustments (SEL guidance)</vt:lpstr>
      <vt:lpstr>Peter</vt:lpstr>
      <vt:lpstr>Pathways and Support</vt:lpstr>
      <vt:lpstr>Case study 3: Doris</vt:lpstr>
      <vt:lpstr>Medication on discharge</vt:lpstr>
      <vt:lpstr>Priorities on first review?</vt:lpstr>
      <vt:lpstr>Priorities on first review post NSTEMI</vt:lpstr>
      <vt:lpstr>PowerPoint Presentation</vt:lpstr>
      <vt:lpstr>What treatment targets are we aiming for with lipids?</vt:lpstr>
      <vt:lpstr>Medicines optimisation post NSTEMI</vt:lpstr>
      <vt:lpstr>What happens at one year for antiplatelets?</vt:lpstr>
      <vt:lpstr>COMPASS Which Patients?</vt:lpstr>
      <vt:lpstr>COMPASS  Exclusion criteria</vt:lpstr>
      <vt:lpstr>Finding the Patients?</vt:lpstr>
      <vt:lpstr>Ticagrelor: PEGASUS-TIMI 54 study DRAMA criteria</vt:lpstr>
      <vt:lpstr>Stent thrombosis rates</vt:lpstr>
      <vt:lpstr>PowerPoint Presentation</vt:lpstr>
      <vt:lpstr>What about gastroprotection?</vt:lpstr>
      <vt:lpstr>Beta-blockers</vt:lpstr>
      <vt:lpstr>ACE-I : CV risk reduction</vt:lpstr>
      <vt:lpstr>LV Function</vt:lpstr>
      <vt:lpstr> Aldosterone antagonists</vt:lpstr>
      <vt:lpstr>PowerPoint Presentation</vt:lpstr>
      <vt:lpstr>Does Doris require an aldosterone antagonist?</vt:lpstr>
      <vt:lpstr>Summary</vt:lpstr>
      <vt:lpstr>References for ACS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Howatson</dc:creator>
  <cp:lastModifiedBy>Rachel Howatson</cp:lastModifiedBy>
  <cp:revision>4</cp:revision>
  <dcterms:created xsi:type="dcterms:W3CDTF">2021-09-07T12:22:20Z</dcterms:created>
  <dcterms:modified xsi:type="dcterms:W3CDTF">2021-09-14T11:01:18Z</dcterms:modified>
</cp:coreProperties>
</file>