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  <p:sldMasterId id="2147484404" r:id="rId5"/>
  </p:sldMasterIdLst>
  <p:notesMasterIdLst>
    <p:notesMasterId r:id="rId8"/>
  </p:notesMasterIdLst>
  <p:handoutMasterIdLst>
    <p:handoutMasterId r:id="rId9"/>
  </p:handoutMasterIdLst>
  <p:sldIdLst>
    <p:sldId id="298" r:id="rId6"/>
    <p:sldId id="295" r:id="rId7"/>
  </p:sldIdLst>
  <p:sldSz cx="6858000" cy="9906000" type="A4"/>
  <p:notesSz cx="6858000" cy="9144000"/>
  <p:defaultTextStyle>
    <a:defPPr>
      <a:defRPr lang="en-GB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C74D5F-CD89-4775-911E-1060C23245CF}">
          <p14:sldIdLst>
            <p14:sldId id="298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scott" initials="p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FBFBFB"/>
    <a:srgbClr val="005EB8"/>
    <a:srgbClr val="E5E0F0"/>
    <a:srgbClr val="DFEDF9"/>
    <a:srgbClr val="294193"/>
    <a:srgbClr val="102457"/>
    <a:srgbClr val="FFC000"/>
    <a:srgbClr val="41B6E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74"/>
  </p:normalViewPr>
  <p:slideViewPr>
    <p:cSldViewPr>
      <p:cViewPr varScale="1">
        <p:scale>
          <a:sx n="49" d="100"/>
          <a:sy n="49" d="100"/>
        </p:scale>
        <p:origin x="2152" y="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BF89BC0-D291-44CC-90D0-9619C8393ACD}" type="datetime1">
              <a:rPr lang="en-GB" altLang="en-US"/>
              <a:pPr>
                <a:defRPr/>
              </a:pPr>
              <a:t>07/02/2022</a:t>
            </a:fld>
            <a:endParaRPr lang="en-GB" alt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7221322-93B9-4D46-A1FE-DE7D293770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55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77DD233-B3BD-4E63-BB48-99782A363BCB}" type="datetime1">
              <a:rPr lang="en-US" altLang="en-US"/>
              <a:pPr>
                <a:defRPr/>
              </a:pPr>
              <a:t>2/7/2022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1C1B244-82AB-4D00-8F67-C24195E07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056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5002" y="2600000"/>
            <a:ext cx="6047999" cy="5929447"/>
          </a:xfrm>
        </p:spPr>
        <p:txBody>
          <a:bodyPr/>
          <a:lstStyle>
            <a:lvl1pPr>
              <a:spcBef>
                <a:spcPts val="831"/>
              </a:spcBef>
              <a:defRPr sz="1247">
                <a:solidFill>
                  <a:schemeClr val="tx1"/>
                </a:solidFill>
              </a:defRPr>
            </a:lvl1pPr>
            <a:lvl2pPr>
              <a:defRPr sz="1247">
                <a:solidFill>
                  <a:schemeClr val="tx1"/>
                </a:solidFill>
              </a:defRPr>
            </a:lvl2pPr>
            <a:lvl3pPr>
              <a:defRPr sz="1247">
                <a:solidFill>
                  <a:schemeClr val="tx1"/>
                </a:solidFill>
              </a:defRPr>
            </a:lvl3pPr>
            <a:lvl4pPr>
              <a:defRPr sz="1247">
                <a:solidFill>
                  <a:schemeClr val="tx1"/>
                </a:solidFill>
              </a:defRPr>
            </a:lvl4pPr>
            <a:lvl5pPr>
              <a:defRPr sz="124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9593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831"/>
              </a:spcBef>
              <a:defRPr sz="3324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663"/>
            </a:lvl1pPr>
            <a:lvl2pPr marL="316507" indent="0">
              <a:buNone/>
              <a:defRPr sz="1385"/>
            </a:lvl2pPr>
            <a:lvl3pPr marL="633013" indent="0">
              <a:buNone/>
              <a:defRPr sz="1247"/>
            </a:lvl3pPr>
            <a:lvl4pPr marL="949520" indent="0">
              <a:buNone/>
              <a:defRPr sz="1108"/>
            </a:lvl4pPr>
            <a:lvl5pPr marL="1266025" indent="0">
              <a:buNone/>
              <a:defRPr sz="1108"/>
            </a:lvl5pPr>
            <a:lvl6pPr marL="1582532" indent="0">
              <a:buNone/>
              <a:defRPr sz="1108"/>
            </a:lvl6pPr>
            <a:lvl7pPr marL="1899038" indent="0">
              <a:buNone/>
              <a:defRPr sz="1108"/>
            </a:lvl7pPr>
            <a:lvl8pPr marL="2215543" indent="0">
              <a:buNone/>
              <a:defRPr sz="1108"/>
            </a:lvl8pPr>
            <a:lvl9pPr marL="2532051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16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812" y="2600325"/>
            <a:ext cx="2963466" cy="5888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2579" y="2600325"/>
            <a:ext cx="2964656" cy="5888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68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428348"/>
            <a:ext cx="2901553" cy="1190095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507" indent="0">
              <a:buNone/>
              <a:defRPr sz="1385" b="1"/>
            </a:lvl2pPr>
            <a:lvl3pPr marL="633013" indent="0">
              <a:buNone/>
              <a:defRPr sz="1247" b="1"/>
            </a:lvl3pPr>
            <a:lvl4pPr marL="949520" indent="0">
              <a:buNone/>
              <a:defRPr sz="1108" b="1"/>
            </a:lvl4pPr>
            <a:lvl5pPr marL="1266025" indent="0">
              <a:buNone/>
              <a:defRPr sz="1108" b="1"/>
            </a:lvl5pPr>
            <a:lvl6pPr marL="1582532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3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618443"/>
            <a:ext cx="290155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8"/>
            <a:ext cx="2915841" cy="1190095"/>
          </a:xfrm>
        </p:spPr>
        <p:txBody>
          <a:bodyPr anchor="b"/>
          <a:lstStyle>
            <a:lvl1pPr marL="0" indent="0">
              <a:buNone/>
              <a:defRPr sz="1663" b="1"/>
            </a:lvl1pPr>
            <a:lvl2pPr marL="316507" indent="0">
              <a:buNone/>
              <a:defRPr sz="1385" b="1"/>
            </a:lvl2pPr>
            <a:lvl3pPr marL="633013" indent="0">
              <a:buNone/>
              <a:defRPr sz="1247" b="1"/>
            </a:lvl3pPr>
            <a:lvl4pPr marL="949520" indent="0">
              <a:buNone/>
              <a:defRPr sz="1108" b="1"/>
            </a:lvl4pPr>
            <a:lvl5pPr marL="1266025" indent="0">
              <a:buNone/>
              <a:defRPr sz="1108" b="1"/>
            </a:lvl5pPr>
            <a:lvl6pPr marL="1582532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3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3"/>
            <a:ext cx="2915841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54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709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931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60400"/>
            <a:ext cx="2212181" cy="2311400"/>
          </a:xfrm>
          <a:prstGeom prst="rect">
            <a:avLst/>
          </a:prstGeom>
        </p:spPr>
        <p:txBody>
          <a:bodyPr anchor="b"/>
          <a:lstStyle>
            <a:lvl1pPr>
              <a:defRPr sz="1663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2" y="1426284"/>
            <a:ext cx="3471863" cy="7039681"/>
          </a:xfrm>
        </p:spPr>
        <p:txBody>
          <a:bodyPr/>
          <a:lstStyle>
            <a:lvl1pPr>
              <a:lnSpc>
                <a:spcPct val="100000"/>
              </a:lnSpc>
              <a:spcBef>
                <a:spcPts val="415"/>
              </a:spcBef>
              <a:defRPr sz="1938"/>
            </a:lvl1pPr>
            <a:lvl2pPr>
              <a:lnSpc>
                <a:spcPct val="100000"/>
              </a:lnSpc>
              <a:spcBef>
                <a:spcPts val="415"/>
              </a:spcBef>
              <a:defRPr sz="1663"/>
            </a:lvl2pPr>
            <a:lvl3pPr>
              <a:lnSpc>
                <a:spcPct val="100000"/>
              </a:lnSpc>
              <a:spcBef>
                <a:spcPts val="415"/>
              </a:spcBef>
              <a:defRPr sz="1385"/>
            </a:lvl3pPr>
            <a:lvl4pPr>
              <a:lnSpc>
                <a:spcPct val="100000"/>
              </a:lnSpc>
              <a:spcBef>
                <a:spcPts val="415"/>
              </a:spcBef>
              <a:defRPr sz="1247"/>
            </a:lvl4pPr>
            <a:lvl5pPr>
              <a:lnSpc>
                <a:spcPct val="100000"/>
              </a:lnSpc>
              <a:spcBef>
                <a:spcPts val="415"/>
              </a:spcBef>
              <a:defRPr sz="1247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971800"/>
            <a:ext cx="2212181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07" indent="0">
              <a:buNone/>
              <a:defRPr sz="969"/>
            </a:lvl2pPr>
            <a:lvl3pPr marL="633013" indent="0">
              <a:buNone/>
              <a:defRPr sz="831"/>
            </a:lvl3pPr>
            <a:lvl4pPr marL="949520" indent="0">
              <a:buNone/>
              <a:defRPr sz="692"/>
            </a:lvl4pPr>
            <a:lvl5pPr marL="1266025" indent="0">
              <a:buNone/>
              <a:defRPr sz="692"/>
            </a:lvl5pPr>
            <a:lvl6pPr marL="1582532" indent="0">
              <a:buNone/>
              <a:defRPr sz="692"/>
            </a:lvl6pPr>
            <a:lvl7pPr marL="1899038" indent="0">
              <a:buNone/>
              <a:defRPr sz="692"/>
            </a:lvl7pPr>
            <a:lvl8pPr marL="2215543" indent="0">
              <a:buNone/>
              <a:defRPr sz="692"/>
            </a:lvl8pPr>
            <a:lvl9pPr marL="2532051" indent="0">
              <a:buNone/>
              <a:defRPr sz="692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834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80" y="660400"/>
            <a:ext cx="2212181" cy="2311400"/>
          </a:xfrm>
          <a:prstGeom prst="rect">
            <a:avLst/>
          </a:prstGeom>
        </p:spPr>
        <p:txBody>
          <a:bodyPr anchor="b"/>
          <a:lstStyle>
            <a:lvl1pPr>
              <a:defRPr sz="1663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2" y="1426284"/>
            <a:ext cx="3471863" cy="7039681"/>
          </a:xfrm>
        </p:spPr>
        <p:txBody>
          <a:bodyPr/>
          <a:lstStyle>
            <a:lvl1pPr marL="0" indent="0">
              <a:buNone/>
              <a:defRPr sz="2214"/>
            </a:lvl1pPr>
            <a:lvl2pPr marL="316507" indent="0">
              <a:buNone/>
              <a:defRPr sz="1938"/>
            </a:lvl2pPr>
            <a:lvl3pPr marL="633013" indent="0">
              <a:buNone/>
              <a:defRPr sz="1663"/>
            </a:lvl3pPr>
            <a:lvl4pPr marL="949520" indent="0">
              <a:buNone/>
              <a:defRPr sz="1385"/>
            </a:lvl4pPr>
            <a:lvl5pPr marL="1266025" indent="0">
              <a:buNone/>
              <a:defRPr sz="1385"/>
            </a:lvl5pPr>
            <a:lvl6pPr marL="1582532" indent="0">
              <a:buNone/>
              <a:defRPr sz="1385"/>
            </a:lvl6pPr>
            <a:lvl7pPr marL="1899038" indent="0">
              <a:buNone/>
              <a:defRPr sz="1385"/>
            </a:lvl7pPr>
            <a:lvl8pPr marL="2215543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80" y="2971800"/>
            <a:ext cx="2212181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07" indent="0">
              <a:buNone/>
              <a:defRPr sz="969"/>
            </a:lvl2pPr>
            <a:lvl3pPr marL="633013" indent="0">
              <a:buNone/>
              <a:defRPr sz="831"/>
            </a:lvl3pPr>
            <a:lvl4pPr marL="949520" indent="0">
              <a:buNone/>
              <a:defRPr sz="692"/>
            </a:lvl4pPr>
            <a:lvl5pPr marL="1266025" indent="0">
              <a:buNone/>
              <a:defRPr sz="692"/>
            </a:lvl5pPr>
            <a:lvl6pPr marL="1582532" indent="0">
              <a:buNone/>
              <a:defRPr sz="692"/>
            </a:lvl6pPr>
            <a:lvl7pPr marL="1899038" indent="0">
              <a:buNone/>
              <a:defRPr sz="692"/>
            </a:lvl7pPr>
            <a:lvl8pPr marL="2215543" indent="0">
              <a:buNone/>
              <a:defRPr sz="692"/>
            </a:lvl8pPr>
            <a:lvl9pPr marL="2532051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838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50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095" y="1520622"/>
            <a:ext cx="1512093" cy="6968273"/>
          </a:xfrm>
          <a:prstGeom prst="rect">
            <a:avLst/>
          </a:prstGeom>
        </p:spPr>
        <p:txBody>
          <a:bodyPr vert="eaVert"/>
          <a:lstStyle>
            <a:lvl1pPr>
              <a:defRPr sz="1663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4814" y="1520622"/>
            <a:ext cx="4421981" cy="69682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6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4664" y="2600001"/>
            <a:ext cx="2835000" cy="588939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/>
          </p:nvPr>
        </p:nvSpPr>
        <p:spPr>
          <a:xfrm>
            <a:off x="3618000" y="2600002"/>
            <a:ext cx="2835000" cy="5889394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3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405003" y="2600000"/>
            <a:ext cx="6047999" cy="5993404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831" baseline="0">
                <a:solidFill>
                  <a:schemeClr val="tx2"/>
                </a:solidFill>
              </a:defRPr>
            </a:lvl1pPr>
            <a:lvl2pPr marL="316449" indent="0">
              <a:buNone/>
              <a:defRPr sz="1938"/>
            </a:lvl2pPr>
            <a:lvl3pPr marL="632901" indent="0">
              <a:buNone/>
              <a:defRPr sz="1663"/>
            </a:lvl3pPr>
            <a:lvl4pPr marL="949351" indent="0">
              <a:buNone/>
              <a:defRPr sz="1385"/>
            </a:lvl4pPr>
            <a:lvl5pPr marL="1265801" indent="0">
              <a:buNone/>
              <a:defRPr sz="1385"/>
            </a:lvl5pPr>
            <a:lvl6pPr marL="1582252" indent="0">
              <a:buNone/>
              <a:defRPr sz="1385"/>
            </a:lvl6pPr>
            <a:lvl7pPr marL="1898703" indent="0">
              <a:buNone/>
              <a:defRPr sz="1385"/>
            </a:lvl7pPr>
            <a:lvl8pPr marL="2215154" indent="0">
              <a:buNone/>
              <a:defRPr sz="1385"/>
            </a:lvl8pPr>
            <a:lvl9pPr marL="2531603" indent="0">
              <a:buNone/>
              <a:defRPr sz="138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8984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5405" y="2600003"/>
            <a:ext cx="1727596" cy="3428122"/>
          </a:xfr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sz="831" baseline="0">
                <a:solidFill>
                  <a:schemeClr val="tx2"/>
                </a:solidFill>
              </a:defRPr>
            </a:lvl1pPr>
            <a:lvl2pPr marL="316449" indent="0">
              <a:buNone/>
              <a:defRPr sz="1938"/>
            </a:lvl2pPr>
            <a:lvl3pPr marL="632901" indent="0">
              <a:buNone/>
              <a:defRPr sz="1663"/>
            </a:lvl3pPr>
            <a:lvl4pPr marL="949351" indent="0">
              <a:buNone/>
              <a:defRPr sz="1385"/>
            </a:lvl4pPr>
            <a:lvl5pPr marL="1265801" indent="0">
              <a:buNone/>
              <a:defRPr sz="1385"/>
            </a:lvl5pPr>
            <a:lvl6pPr marL="1582252" indent="0">
              <a:buNone/>
              <a:defRPr sz="1385"/>
            </a:lvl6pPr>
            <a:lvl7pPr marL="1898703" indent="0">
              <a:buNone/>
              <a:defRPr sz="1385"/>
            </a:lvl7pPr>
            <a:lvl8pPr marL="2215154" indent="0">
              <a:buNone/>
              <a:defRPr sz="1385"/>
            </a:lvl8pPr>
            <a:lvl9pPr marL="2531603" indent="0">
              <a:buNone/>
              <a:defRPr sz="138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05002" y="2600000"/>
            <a:ext cx="4104120" cy="5929447"/>
          </a:xfrm>
        </p:spPr>
        <p:txBody>
          <a:bodyPr/>
          <a:lstStyle>
            <a:lvl1pPr>
              <a:spcBef>
                <a:spcPts val="831"/>
              </a:spcBef>
              <a:defRPr sz="1247">
                <a:solidFill>
                  <a:schemeClr val="tx1"/>
                </a:solidFill>
              </a:defRPr>
            </a:lvl1pPr>
            <a:lvl2pPr>
              <a:defRPr sz="1247">
                <a:solidFill>
                  <a:schemeClr val="tx1"/>
                </a:solidFill>
              </a:defRPr>
            </a:lvl2pPr>
            <a:lvl3pPr>
              <a:defRPr sz="1247">
                <a:solidFill>
                  <a:schemeClr val="tx1"/>
                </a:solidFill>
              </a:defRPr>
            </a:lvl3pPr>
            <a:lvl4pPr>
              <a:defRPr sz="1247">
                <a:solidFill>
                  <a:schemeClr val="tx1"/>
                </a:solidFill>
              </a:defRPr>
            </a:lvl4pPr>
            <a:lvl5pPr>
              <a:defRPr sz="124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4190" y="376492"/>
            <a:ext cx="6047999" cy="1300000"/>
          </a:xfrm>
        </p:spPr>
        <p:txBody>
          <a:bodyPr/>
          <a:lstStyle>
            <a:lvl1pPr algn="l">
              <a:lnSpc>
                <a:spcPts val="2492"/>
              </a:lnSpc>
              <a:defRPr sz="1938">
                <a:solidFill>
                  <a:srgbClr val="005EB8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2895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3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8670" y="3988962"/>
            <a:ext cx="2727000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8670" y="7137243"/>
            <a:ext cx="2727000" cy="0"/>
          </a:xfrm>
          <a:prstGeom prst="line">
            <a:avLst/>
          </a:prstGeom>
          <a:ln w="76200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458670" y="4196985"/>
            <a:ext cx="2970330" cy="13601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69" dirty="0"/>
              <a:t>For more information:</a:t>
            </a:r>
          </a:p>
          <a:p>
            <a:r>
              <a:rPr lang="en-GB" sz="969" dirty="0"/>
              <a:t>South London</a:t>
            </a:r>
            <a:r>
              <a:rPr lang="en-GB" sz="969" baseline="0" dirty="0"/>
              <a:t> Operational Delivery Network</a:t>
            </a:r>
            <a:endParaRPr lang="en-GB" sz="969" dirty="0"/>
          </a:p>
          <a:p>
            <a:r>
              <a:rPr lang="en-GB" sz="969" dirty="0"/>
              <a:t>Becket House</a:t>
            </a:r>
          </a:p>
          <a:p>
            <a:r>
              <a:rPr lang="en-GB" sz="969" dirty="0"/>
              <a:t>1 Lambeth</a:t>
            </a:r>
            <a:r>
              <a:rPr lang="en-GB" sz="969" baseline="0" dirty="0"/>
              <a:t> Palace Road</a:t>
            </a:r>
          </a:p>
          <a:p>
            <a:r>
              <a:rPr lang="en-GB" sz="969" baseline="0" dirty="0"/>
              <a:t>London SE1 7EU</a:t>
            </a:r>
          </a:p>
          <a:p>
            <a:endParaRPr lang="en-GB" sz="969" baseline="0" dirty="0"/>
          </a:p>
          <a:p>
            <a:pPr defTabSz="249468"/>
            <a:r>
              <a:rPr lang="en-GB" sz="969" baseline="0" dirty="0"/>
              <a:t>	020 7188 7188 (Ext: 58526)</a:t>
            </a:r>
            <a:endParaRPr lang="en-GB" sz="485" baseline="0" dirty="0"/>
          </a:p>
          <a:p>
            <a:pPr defTabSz="249468"/>
            <a:r>
              <a:rPr lang="en-GB" sz="485" baseline="0" dirty="0"/>
              <a:t>	</a:t>
            </a:r>
            <a:endParaRPr lang="en-GB" sz="347" baseline="0" dirty="0"/>
          </a:p>
          <a:p>
            <a:pPr defTabSz="249468"/>
            <a:r>
              <a:rPr lang="en-GB" sz="485" baseline="0" dirty="0"/>
              <a:t>	</a:t>
            </a:r>
            <a:r>
              <a:rPr lang="en-GB" sz="969" i="1" kern="1200" baseline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Email address of contact</a:t>
            </a:r>
          </a:p>
        </p:txBody>
      </p:sp>
      <p:pic>
        <p:nvPicPr>
          <p:cNvPr id="8" name="Picture 7" descr="Contact_icons.ai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44" y="6031886"/>
            <a:ext cx="216000" cy="416000"/>
          </a:xfrm>
          <a:prstGeom prst="rect">
            <a:avLst/>
          </a:prstGeom>
        </p:spPr>
      </p:pic>
      <p:pic>
        <p:nvPicPr>
          <p:cNvPr id="1026" name="Picture 2" descr="Image result for email icon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rgbClr val="005EB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57" y="6579183"/>
            <a:ext cx="193175" cy="37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5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F15B191-D38E-47DB-9AC0-CA283B18A259}" type="datetimeFigureOut">
              <a:rPr lang="en-GB" smtClean="0"/>
              <a:t>07/02/2022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9C49279-5A9C-4929-A12C-76AE07DC2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100000"/>
              </a:lnSpc>
              <a:spcBef>
                <a:spcPts val="831"/>
              </a:spcBef>
              <a:defRPr sz="3324">
                <a:solidFill>
                  <a:srgbClr val="005EB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3"/>
            </a:lvl1pPr>
            <a:lvl2pPr marL="316507" indent="0" algn="ctr">
              <a:buNone/>
              <a:defRPr sz="1385"/>
            </a:lvl2pPr>
            <a:lvl3pPr marL="633013" indent="0" algn="ctr">
              <a:buNone/>
              <a:defRPr sz="1247"/>
            </a:lvl3pPr>
            <a:lvl4pPr marL="949520" indent="0" algn="ctr">
              <a:buNone/>
              <a:defRPr sz="1108"/>
            </a:lvl4pPr>
            <a:lvl5pPr marL="1266025" indent="0" algn="ctr">
              <a:buNone/>
              <a:defRPr sz="1108"/>
            </a:lvl5pPr>
            <a:lvl6pPr marL="1582532" indent="0" algn="ctr">
              <a:buNone/>
              <a:defRPr sz="1108"/>
            </a:lvl6pPr>
            <a:lvl7pPr marL="1899038" indent="0" algn="ctr">
              <a:buNone/>
              <a:defRPr sz="1108"/>
            </a:lvl7pPr>
            <a:lvl8pPr marL="2215543" indent="0" algn="ctr">
              <a:buNone/>
              <a:defRPr sz="1108"/>
            </a:lvl8pPr>
            <a:lvl9pPr marL="2532051" indent="0" algn="ctr">
              <a:buNone/>
              <a:defRPr sz="1108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45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1236" y="3185055"/>
            <a:ext cx="6048375" cy="155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401" r:id="rId5"/>
    <p:sldLayoutId id="2147484416" r:id="rId6"/>
    <p:sldLayoutId id="2147484417" r:id="rId7"/>
  </p:sldLayoutIdLst>
  <p:hf hdr="0" ftr="0" dt="0"/>
  <p:txStyles>
    <p:titleStyle>
      <a:lvl1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lang="en-GB" sz="2214" b="1" kern="1200">
          <a:solidFill>
            <a:srgbClr val="005EB8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2pPr>
      <a:lvl3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3pPr>
      <a:lvl4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4pPr>
      <a:lvl5pPr algn="ctr" defTabSz="631913" rtl="0" eaLnBrk="1" fontAlgn="base" hangingPunct="1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charset="0"/>
          <a:ea typeface="ＭＳ Ｐゴシック" pitchFamily="-84" charset="-128"/>
          <a:cs typeface="ＭＳ Ｐゴシック" pitchFamily="-84" charset="-128"/>
        </a:defRPr>
      </a:lvl5pPr>
      <a:lvl6pPr marL="316507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6pPr>
      <a:lvl7pPr marL="633013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7pPr>
      <a:lvl8pPr marL="949520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8pPr>
      <a:lvl9pPr marL="1266025" algn="l" defTabSz="631913" rtl="0" eaLnBrk="1" fontAlgn="base" hangingPunct="1">
        <a:spcBef>
          <a:spcPct val="0"/>
        </a:spcBef>
        <a:spcAft>
          <a:spcPct val="0"/>
        </a:spcAft>
        <a:defRPr sz="1522" b="1">
          <a:solidFill>
            <a:schemeClr val="accent1"/>
          </a:solidFill>
          <a:latin typeface="Arial" charset="0"/>
        </a:defRPr>
      </a:lvl9pPr>
    </p:titleStyle>
    <p:bodyStyle>
      <a:lvl1pPr marL="173639" indent="-173639" algn="l" defTabSz="631913" rtl="0" eaLnBrk="1" fontAlgn="base" hangingPunct="1">
        <a:lnSpc>
          <a:spcPts val="1592"/>
        </a:lnSpc>
        <a:spcBef>
          <a:spcPts val="831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b="1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373653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73639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373653" indent="-173639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562678" indent="-191223" algn="l" defTabSz="631913" rtl="0" eaLnBrk="1" fontAlgn="base" hangingPunct="1">
        <a:lnSpc>
          <a:spcPts val="1592"/>
        </a:lnSpc>
        <a:spcBef>
          <a:spcPts val="415"/>
        </a:spcBef>
        <a:spcAft>
          <a:spcPct val="0"/>
        </a:spcAft>
        <a:buClr>
          <a:srgbClr val="294193"/>
        </a:buClr>
        <a:buSzPct val="125000"/>
        <a:buFont typeface="LucidaGrande" charset="0"/>
        <a:buChar char="•"/>
        <a:defRPr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740477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6928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379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9828" indent="-158225" algn="l" defTabSz="632901" rtl="0" eaLnBrk="1" latinLnBrk="0" hangingPunct="1">
        <a:spcBef>
          <a:spcPct val="20000"/>
        </a:spcBef>
        <a:buFont typeface="Arial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449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290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35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5801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252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8703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154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1603" algn="l" defTabSz="632901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15529" y="8725077"/>
            <a:ext cx="6031707" cy="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2600325"/>
            <a:ext cx="6042422" cy="588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15529" y="9217475"/>
            <a:ext cx="3283502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9" dirty="0">
                <a:solidFill>
                  <a:schemeClr val="bg1">
                    <a:lumMod val="50000"/>
                  </a:schemeClr>
                </a:solidFill>
              </a:rPr>
              <a:t>South London Cardiac Operational Delivery Network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04190" y="376492"/>
            <a:ext cx="6047999" cy="1300000"/>
          </a:xfrm>
          <a:prstGeom prst="rect">
            <a:avLst/>
          </a:prstGeom>
        </p:spPr>
        <p:txBody>
          <a:bodyPr/>
          <a:lstStyle>
            <a:lvl1pPr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5EB8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defTabSz="912813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5EB8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938"/>
              <a:t>Click to edit Master title style</a:t>
            </a:r>
            <a:endParaRPr lang="en-GB" sz="1938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180" y="376492"/>
            <a:ext cx="1558682" cy="93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59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hf hdr="0" ftr="0" dt="0"/>
  <p:txStyles>
    <p:titleStyle>
      <a:lvl1pPr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 kern="1200">
          <a:solidFill>
            <a:srgbClr val="005EB8"/>
          </a:solidFill>
          <a:latin typeface="+mj-lt"/>
          <a:ea typeface="+mj-ea"/>
          <a:cs typeface="+mj-cs"/>
        </a:defRPr>
      </a:lvl1pPr>
      <a:lvl2pPr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316507"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633013"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949520"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266025" algn="l" defTabSz="631913" rtl="0" fontAlgn="base">
        <a:lnSpc>
          <a:spcPts val="2492"/>
        </a:lnSpc>
        <a:spcBef>
          <a:spcPct val="0"/>
        </a:spcBef>
        <a:spcAft>
          <a:spcPct val="0"/>
        </a:spcAft>
        <a:defRPr sz="2214" b="1">
          <a:solidFill>
            <a:srgbClr val="005EB8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173639" indent="-173639" algn="l" defTabSz="631913" rtl="0" fontAlgn="base">
        <a:lnSpc>
          <a:spcPts val="1592"/>
        </a:lnSpc>
        <a:spcBef>
          <a:spcPts val="831"/>
        </a:spcBef>
        <a:spcAft>
          <a:spcPct val="0"/>
        </a:spcAft>
        <a:buClr>
          <a:srgbClr val="005EB8"/>
        </a:buClr>
        <a:buFont typeface="LucidaGrande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73653" indent="-173639" algn="l" defTabSz="631913" rtl="0" fontAlgn="base">
        <a:lnSpc>
          <a:spcPts val="1592"/>
        </a:lnSpc>
        <a:spcBef>
          <a:spcPts val="415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73639" indent="-173639" algn="l" defTabSz="631913" rtl="0" fontAlgn="base">
        <a:lnSpc>
          <a:spcPts val="1592"/>
        </a:lnSpc>
        <a:spcBef>
          <a:spcPts val="415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373653" indent="-173639" algn="l" defTabSz="631913" rtl="0" fontAlgn="base">
        <a:lnSpc>
          <a:spcPts val="1592"/>
        </a:lnSpc>
        <a:spcBef>
          <a:spcPts val="415"/>
        </a:spcBef>
        <a:spcAft>
          <a:spcPct val="0"/>
        </a:spcAft>
        <a:buClr>
          <a:srgbClr val="005EB8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562678" indent="-191223" algn="l" defTabSz="631913" rtl="0" fontAlgn="base">
        <a:lnSpc>
          <a:spcPts val="1592"/>
        </a:lnSpc>
        <a:spcBef>
          <a:spcPts val="415"/>
        </a:spcBef>
        <a:spcAft>
          <a:spcPct val="0"/>
        </a:spcAft>
        <a:buClr>
          <a:srgbClr val="005EB8"/>
        </a:buClr>
        <a:buFont typeface="LucidaGrande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3" algn="l" defTabSz="633013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3" algn="l" defTabSz="633013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3" algn="l" defTabSz="633013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3" algn="l" defTabSz="633013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507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013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520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5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2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3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633013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Straight Arrow Connector 85"/>
          <p:cNvCxnSpPr/>
          <p:nvPr/>
        </p:nvCxnSpPr>
        <p:spPr>
          <a:xfrm>
            <a:off x="2442183" y="5200039"/>
            <a:ext cx="0" cy="4305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1434040" y="5176531"/>
            <a:ext cx="1284" cy="45402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Snip and Round Single Corner Rectangle 325">
            <a:hlinkClick r:id="rId2" action="ppaction://hlinksldjump"/>
          </p:cNvPr>
          <p:cNvSpPr/>
          <p:nvPr/>
        </p:nvSpPr>
        <p:spPr>
          <a:xfrm>
            <a:off x="3793116" y="3177277"/>
            <a:ext cx="504000" cy="568129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t"/>
          <a:lstStyle/>
          <a:p>
            <a:r>
              <a:rPr lang="en-GB" sz="1000" b="1" dirty="0">
                <a:solidFill>
                  <a:srgbClr val="C00000"/>
                </a:solidFill>
              </a:rPr>
              <a:t>See Box 3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137589" y="3454502"/>
            <a:ext cx="2746595" cy="6620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pPr algn="ctr"/>
            <a:r>
              <a:rPr lang="en-GB" sz="1100" b="1" dirty="0" smtClean="0"/>
              <a:t>NT-pro BNP</a:t>
            </a:r>
            <a:endParaRPr lang="en-GB" sz="11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251948" y="41581"/>
            <a:ext cx="3077744" cy="89255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Heart failure </a:t>
            </a:r>
            <a:r>
              <a:rPr lang="en-GB" sz="1600" b="1" dirty="0" smtClean="0">
                <a:solidFill>
                  <a:srgbClr val="0070C0"/>
                </a:solidFill>
              </a:rPr>
              <a:t>pathway </a:t>
            </a:r>
            <a:r>
              <a:rPr lang="en-GB" sz="1000" b="1" dirty="0" smtClean="0">
                <a:solidFill>
                  <a:srgbClr val="0070C0"/>
                </a:solidFill>
              </a:rPr>
              <a:t>(Primary care pathway based on Pan London Heart Failure Diagnostic Pathway)</a:t>
            </a:r>
            <a:r>
              <a:rPr lang="en-GB" sz="1600" b="1" dirty="0" smtClean="0">
                <a:solidFill>
                  <a:srgbClr val="0070C0"/>
                </a:solidFill>
              </a:rPr>
              <a:t/>
            </a:r>
            <a:br>
              <a:rPr lang="en-GB" sz="1600" b="1" dirty="0" smtClean="0">
                <a:solidFill>
                  <a:srgbClr val="0070C0"/>
                </a:solidFill>
              </a:rPr>
            </a:br>
            <a:r>
              <a:rPr lang="en-GB" sz="1600" b="1" i="1" dirty="0" smtClean="0">
                <a:solidFill>
                  <a:srgbClr val="0070C0"/>
                </a:solidFill>
              </a:rPr>
              <a:t>Primary and secondary care</a:t>
            </a:r>
            <a:endParaRPr lang="en-GB" sz="1600" b="1" dirty="0">
              <a:solidFill>
                <a:srgbClr val="0070C0"/>
              </a:solidFill>
            </a:endParaRPr>
          </a:p>
        </p:txBody>
      </p:sp>
      <p:sp>
        <p:nvSpPr>
          <p:cNvPr id="224" name="Rectangle 223"/>
          <p:cNvSpPr/>
          <p:nvPr/>
        </p:nvSpPr>
        <p:spPr>
          <a:xfrm>
            <a:off x="250887" y="1008964"/>
            <a:ext cx="2520000" cy="612000"/>
          </a:xfrm>
          <a:prstGeom prst="rect">
            <a:avLst/>
          </a:prstGeom>
          <a:solidFill>
            <a:srgbClr val="005EB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</a:rPr>
              <a:t>Primary care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Patient </a:t>
            </a:r>
            <a:r>
              <a:rPr lang="en-GB" sz="1000" dirty="0">
                <a:solidFill>
                  <a:schemeClr val="bg1"/>
                </a:solidFill>
              </a:rPr>
              <a:t>presents with </a:t>
            </a:r>
            <a:r>
              <a:rPr lang="en-GB" sz="1000" dirty="0" smtClean="0">
                <a:solidFill>
                  <a:schemeClr val="bg1"/>
                </a:solidFill>
              </a:rPr>
              <a:t>suspected new  heart failure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61686" y="9556241"/>
            <a:ext cx="2128295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Last updated </a:t>
            </a:r>
            <a:r>
              <a:rPr lang="en-GB" sz="1000" dirty="0" smtClean="0">
                <a:cs typeface="Arial" panose="020B0604020202020204" pitchFamily="34" charset="0"/>
              </a:rPr>
              <a:t>February</a:t>
            </a:r>
            <a:r>
              <a:rPr lang="en-GB" sz="1000" dirty="0" smtClean="0"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Snip and Round Single Corner Rectangle 152">
            <a:hlinkClick r:id="rId2" action="ppaction://hlinksldjump"/>
          </p:cNvPr>
          <p:cNvSpPr/>
          <p:nvPr/>
        </p:nvSpPr>
        <p:spPr>
          <a:xfrm>
            <a:off x="1006887" y="8783742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>
                <a:solidFill>
                  <a:srgbClr val="C00000"/>
                </a:solidFill>
              </a:rPr>
              <a:t>See Box 4</a:t>
            </a:r>
          </a:p>
        </p:txBody>
      </p:sp>
      <p:sp>
        <p:nvSpPr>
          <p:cNvPr id="6" name="Diamond 5"/>
          <p:cNvSpPr/>
          <p:nvPr/>
        </p:nvSpPr>
        <p:spPr>
          <a:xfrm>
            <a:off x="3796377" y="3210827"/>
            <a:ext cx="1557483" cy="1063302"/>
          </a:xfrm>
          <a:prstGeom prst="diamond">
            <a:avLst/>
          </a:prstGeom>
          <a:solidFill>
            <a:srgbClr val="DFEDF9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Is patient suitable for early discharge from ED?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94238" y="1721437"/>
            <a:ext cx="2633297" cy="1542091"/>
          </a:xfrm>
          <a:prstGeom prst="rect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Patient requires</a:t>
            </a:r>
            <a:r>
              <a:rPr lang="en-GB" sz="1000" b="1" dirty="0" smtClean="0">
                <a:solidFill>
                  <a:schemeClr val="tx1"/>
                </a:solidFill>
              </a:rPr>
              <a:t>:</a:t>
            </a:r>
            <a:endParaRPr lang="en-GB" sz="1000" b="1" dirty="0" smtClean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Chest </a:t>
            </a:r>
            <a:r>
              <a:rPr lang="en-GB" sz="1000" dirty="0" smtClean="0">
                <a:solidFill>
                  <a:schemeClr val="tx1"/>
                </a:solidFill>
              </a:rPr>
              <a:t>X-ray (where appropriate)</a:t>
            </a:r>
            <a:endParaRPr lang="en-GB" sz="1000" dirty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Bloods (</a:t>
            </a:r>
            <a:r>
              <a:rPr lang="en-GB" sz="1000" dirty="0" smtClean="0">
                <a:solidFill>
                  <a:schemeClr val="tx1"/>
                </a:solidFill>
              </a:rPr>
              <a:t>FBC,U&amp;E</a:t>
            </a:r>
            <a:r>
              <a:rPr lang="en-GB" sz="1000" dirty="0">
                <a:solidFill>
                  <a:schemeClr val="tx1"/>
                </a:solidFill>
              </a:rPr>
              <a:t>, HbA1c, </a:t>
            </a:r>
            <a:r>
              <a:rPr lang="en-GB" sz="1000" dirty="0" smtClean="0">
                <a:solidFill>
                  <a:schemeClr val="tx1"/>
                </a:solidFill>
              </a:rPr>
              <a:t>TFT, LFTs, lipid profile, consider Ca, Mg)</a:t>
            </a:r>
            <a:endParaRPr lang="en-GB" sz="1000" dirty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NT-</a:t>
            </a:r>
            <a:r>
              <a:rPr lang="en-GB" sz="1000" dirty="0" err="1" smtClean="0">
                <a:solidFill>
                  <a:schemeClr val="tx1"/>
                </a:solidFill>
              </a:rPr>
              <a:t>proBNP</a:t>
            </a:r>
            <a:endParaRPr lang="en-GB" sz="1000" dirty="0" smtClean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Heart rate assessment </a:t>
            </a:r>
            <a:r>
              <a:rPr lang="en-GB" sz="1000" dirty="0" smtClean="0">
                <a:solidFill>
                  <a:schemeClr val="tx1"/>
                </a:solidFill>
              </a:rPr>
              <a:t>(ECG or apex rate)</a:t>
            </a: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IF AF diagnosed, commence anticoagulation and refer to heart failure service if NT-</a:t>
            </a:r>
            <a:r>
              <a:rPr lang="en-GB" sz="1000" dirty="0" err="1" smtClean="0">
                <a:solidFill>
                  <a:schemeClr val="tx1"/>
                </a:solidFill>
              </a:rPr>
              <a:t>proBNP</a:t>
            </a:r>
            <a:r>
              <a:rPr lang="en-GB" sz="1000" dirty="0" smtClean="0">
                <a:solidFill>
                  <a:schemeClr val="tx1"/>
                </a:solidFill>
              </a:rPr>
              <a:t> raised as below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757987" y="4126887"/>
            <a:ext cx="486335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</p:txBody>
      </p:sp>
      <p:cxnSp>
        <p:nvCxnSpPr>
          <p:cNvPr id="118" name="Straight Arrow Connector 117"/>
          <p:cNvCxnSpPr>
            <a:stCxn id="224" idx="2"/>
            <a:endCxn id="95" idx="0"/>
          </p:cNvCxnSpPr>
          <p:nvPr/>
        </p:nvCxnSpPr>
        <p:spPr>
          <a:xfrm>
            <a:off x="1510887" y="1620964"/>
            <a:ext cx="0" cy="10047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36" idx="2"/>
            <a:endCxn id="147" idx="0"/>
          </p:cNvCxnSpPr>
          <p:nvPr/>
        </p:nvCxnSpPr>
        <p:spPr>
          <a:xfrm rot="16200000" flipH="1">
            <a:off x="1398949" y="5958811"/>
            <a:ext cx="461707" cy="5150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895873" y="4126886"/>
            <a:ext cx="486335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cxnSp>
        <p:nvCxnSpPr>
          <p:cNvPr id="22" name="Elbow Connector 21"/>
          <p:cNvCxnSpPr>
            <a:stCxn id="121" idx="2"/>
            <a:endCxn id="6" idx="0"/>
          </p:cNvCxnSpPr>
          <p:nvPr/>
        </p:nvCxnSpPr>
        <p:spPr>
          <a:xfrm rot="5400000">
            <a:off x="4590176" y="2853734"/>
            <a:ext cx="342037" cy="37214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6" idx="2"/>
            <a:endCxn id="157" idx="0"/>
          </p:cNvCxnSpPr>
          <p:nvPr/>
        </p:nvCxnSpPr>
        <p:spPr>
          <a:xfrm rot="5400000">
            <a:off x="4132628" y="4037374"/>
            <a:ext cx="205737" cy="67924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55" y="136186"/>
            <a:ext cx="1814787" cy="565477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3687268" y="1008964"/>
            <a:ext cx="2520000" cy="612000"/>
          </a:xfrm>
          <a:prstGeom prst="rect">
            <a:avLst/>
          </a:prstGeom>
          <a:solidFill>
            <a:srgbClr val="005EB8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dirty="0" smtClean="0">
                <a:solidFill>
                  <a:schemeClr val="bg1"/>
                </a:solidFill>
              </a:rPr>
              <a:t>Secondary care</a:t>
            </a:r>
          </a:p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Patient </a:t>
            </a:r>
            <a:r>
              <a:rPr lang="en-GB" sz="1000" dirty="0">
                <a:solidFill>
                  <a:schemeClr val="bg1"/>
                </a:solidFill>
              </a:rPr>
              <a:t>presents </a:t>
            </a:r>
            <a:r>
              <a:rPr lang="en-GB" sz="1000" dirty="0" smtClean="0">
                <a:solidFill>
                  <a:schemeClr val="bg1"/>
                </a:solidFill>
              </a:rPr>
              <a:t>in ED with </a:t>
            </a:r>
            <a:r>
              <a:rPr lang="en-GB" sz="1000" dirty="0">
                <a:solidFill>
                  <a:schemeClr val="bg1"/>
                </a:solidFill>
              </a:rPr>
              <a:t>suspected </a:t>
            </a:r>
            <a:r>
              <a:rPr lang="en-GB" sz="1000" dirty="0" smtClean="0">
                <a:solidFill>
                  <a:schemeClr val="bg1"/>
                </a:solidFill>
              </a:rPr>
              <a:t>acute heart </a:t>
            </a:r>
            <a:r>
              <a:rPr lang="en-GB" sz="1000" dirty="0">
                <a:solidFill>
                  <a:schemeClr val="bg1"/>
                </a:solidFill>
              </a:rPr>
              <a:t>failure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669268" y="1968790"/>
            <a:ext cx="2556000" cy="900000"/>
          </a:xfrm>
          <a:prstGeom prst="rect">
            <a:avLst/>
          </a:prstGeom>
          <a:solidFill>
            <a:srgbClr val="FFC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Patient requires</a:t>
            </a:r>
            <a:r>
              <a:rPr lang="en-GB" sz="1000" b="1" dirty="0" smtClean="0">
                <a:solidFill>
                  <a:schemeClr val="tx1"/>
                </a:solidFill>
              </a:rPr>
              <a:t>:</a:t>
            </a:r>
            <a:endParaRPr lang="en-GB" sz="1000" b="1" dirty="0" smtClean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Chest </a:t>
            </a:r>
            <a:r>
              <a:rPr lang="en-GB" sz="1000" dirty="0" smtClean="0">
                <a:solidFill>
                  <a:schemeClr val="tx1"/>
                </a:solidFill>
              </a:rPr>
              <a:t>X-ray, ECG</a:t>
            </a:r>
            <a:endParaRPr lang="en-GB" sz="1000" dirty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Bloods (</a:t>
            </a:r>
            <a:r>
              <a:rPr lang="en-GB" sz="1000" dirty="0" smtClean="0">
                <a:solidFill>
                  <a:schemeClr val="tx1"/>
                </a:solidFill>
              </a:rPr>
              <a:t>FBC,U&amp;E</a:t>
            </a:r>
            <a:r>
              <a:rPr lang="en-GB" sz="1000" dirty="0">
                <a:solidFill>
                  <a:schemeClr val="tx1"/>
                </a:solidFill>
              </a:rPr>
              <a:t>, HbA1c, TFT</a:t>
            </a:r>
            <a:r>
              <a:rPr lang="en-GB" sz="1000" dirty="0" smtClean="0">
                <a:solidFill>
                  <a:schemeClr val="tx1"/>
                </a:solidFill>
              </a:rPr>
              <a:t>, LFTs, lipid profile, consider Ca, Mg)</a:t>
            </a:r>
            <a:endParaRPr lang="en-GB" sz="1000" dirty="0">
              <a:solidFill>
                <a:schemeClr val="tx1"/>
              </a:solidFill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NT-</a:t>
            </a:r>
            <a:r>
              <a:rPr lang="en-GB" sz="1000" dirty="0" err="1" smtClean="0">
                <a:solidFill>
                  <a:schemeClr val="tx1"/>
                </a:solidFill>
              </a:rPr>
              <a:t>proBNP</a:t>
            </a:r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i="1" dirty="0" smtClean="0">
                <a:solidFill>
                  <a:schemeClr val="tx1"/>
                </a:solidFill>
              </a:rPr>
              <a:t>if no confirmed HF diagnosis</a:t>
            </a:r>
            <a:endParaRPr lang="en-GB" sz="1000" b="1" i="1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28746" y="3681548"/>
            <a:ext cx="727547" cy="360000"/>
          </a:xfrm>
          <a:prstGeom prst="rect">
            <a:avLst/>
          </a:prstGeom>
          <a:solidFill>
            <a:srgbClr val="009639"/>
          </a:solidFill>
          <a:ln>
            <a:solidFill>
              <a:srgbClr val="009639"/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&lt; 400 </a:t>
            </a:r>
            <a:r>
              <a:rPr lang="en-GB" sz="1000" dirty="0" err="1" smtClean="0">
                <a:solidFill>
                  <a:schemeClr val="bg1"/>
                </a:solidFill>
              </a:rPr>
              <a:t>pg</a:t>
            </a:r>
            <a:r>
              <a:rPr lang="en-GB" sz="1000" dirty="0" smtClean="0">
                <a:solidFill>
                  <a:schemeClr val="bg1"/>
                </a:solidFill>
              </a:rPr>
              <a:t>/ml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2156" y="4513095"/>
            <a:ext cx="762083" cy="864000"/>
          </a:xfrm>
          <a:prstGeom prst="rect">
            <a:avLst/>
          </a:prstGeom>
          <a:solidFill>
            <a:srgbClr val="009639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Unlikely heart failure; consider alternatives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06887" y="3678431"/>
            <a:ext cx="900000" cy="360000"/>
          </a:xfrm>
          <a:prstGeom prst="rect">
            <a:avLst/>
          </a:prstGeom>
          <a:solidFill>
            <a:srgbClr val="41B6E6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/>
              <a:t>400-2000 </a:t>
            </a:r>
            <a:r>
              <a:rPr lang="en-GB" sz="1000" dirty="0" err="1" smtClean="0"/>
              <a:t>pg</a:t>
            </a:r>
            <a:r>
              <a:rPr lang="en-GB" sz="1000" dirty="0" smtClean="0"/>
              <a:t>/ml</a:t>
            </a:r>
            <a:endParaRPr lang="en-GB" sz="1000" dirty="0"/>
          </a:p>
        </p:txBody>
      </p:sp>
      <p:sp>
        <p:nvSpPr>
          <p:cNvPr id="133" name="TextBox 132"/>
          <p:cNvSpPr txBox="1"/>
          <p:nvPr/>
        </p:nvSpPr>
        <p:spPr>
          <a:xfrm>
            <a:off x="980871" y="4513095"/>
            <a:ext cx="1880931" cy="860636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b="1" dirty="0">
                <a:latin typeface="+mn-lt"/>
                <a:ea typeface="+mn-ea"/>
              </a:rPr>
              <a:t>Patient </a:t>
            </a:r>
            <a:r>
              <a:rPr lang="en-GB" sz="1000" b="1" dirty="0" smtClean="0">
                <a:latin typeface="+mn-lt"/>
                <a:ea typeface="+mn-ea"/>
              </a:rPr>
              <a:t>requires:</a:t>
            </a:r>
            <a:endParaRPr lang="en-GB" sz="1000" b="1" dirty="0">
              <a:latin typeface="+mn-lt"/>
              <a:ea typeface="+mn-ea"/>
            </a:endParaRPr>
          </a:p>
          <a:p>
            <a:pPr marL="182563" indent="-90488">
              <a:buFont typeface="Arial" panose="020B0604020202020204" pitchFamily="34" charset="0"/>
              <a:buChar char="•"/>
            </a:pPr>
            <a:r>
              <a:rPr lang="en-GB" sz="1000" dirty="0">
                <a:latin typeface="+mn-lt"/>
                <a:ea typeface="+mn-ea"/>
              </a:rPr>
              <a:t>Assessment by </a:t>
            </a:r>
            <a:r>
              <a:rPr lang="en-GB" sz="1000" dirty="0" smtClean="0">
                <a:latin typeface="+mn-lt"/>
                <a:ea typeface="+mn-ea"/>
              </a:rPr>
              <a:t>local specialist </a:t>
            </a:r>
            <a:r>
              <a:rPr lang="en-GB" sz="1000" dirty="0">
                <a:latin typeface="+mn-lt"/>
                <a:ea typeface="+mn-ea"/>
              </a:rPr>
              <a:t>heart </a:t>
            </a:r>
            <a:r>
              <a:rPr lang="en-GB" sz="1000" dirty="0" smtClean="0">
                <a:latin typeface="+mn-lt"/>
                <a:ea typeface="+mn-ea"/>
              </a:rPr>
              <a:t>failure MDT member via one of 2 pathways</a:t>
            </a:r>
            <a:endParaRPr lang="en-GB" sz="1000" dirty="0">
              <a:latin typeface="+mn-lt"/>
              <a:ea typeface="+mn-ea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968863" y="3681548"/>
            <a:ext cx="900000" cy="360000"/>
          </a:xfrm>
          <a:prstGeom prst="rect">
            <a:avLst/>
          </a:prstGeom>
          <a:solidFill>
            <a:srgbClr val="294193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en-GB" sz="1000" dirty="0" smtClean="0">
                <a:solidFill>
                  <a:schemeClr val="bg1"/>
                </a:solidFill>
              </a:rPr>
              <a:t>2000</a:t>
            </a:r>
          </a:p>
          <a:p>
            <a:pPr algn="ctr"/>
            <a:r>
              <a:rPr lang="en-GB" sz="1000" dirty="0" err="1" smtClean="0">
                <a:solidFill>
                  <a:schemeClr val="bg1"/>
                </a:solidFill>
              </a:rPr>
              <a:t>pg</a:t>
            </a:r>
            <a:r>
              <a:rPr lang="en-GB" sz="1000" dirty="0" smtClean="0">
                <a:solidFill>
                  <a:schemeClr val="bg1"/>
                </a:solidFill>
              </a:rPr>
              <a:t>/ml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955406" y="5625496"/>
            <a:ext cx="900000" cy="360000"/>
          </a:xfrm>
          <a:prstGeom prst="rect">
            <a:avLst/>
          </a:prstGeom>
          <a:solidFill>
            <a:srgbClr val="294193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Refer to 2 week pathway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922265" y="5625496"/>
            <a:ext cx="900000" cy="360000"/>
          </a:xfrm>
          <a:prstGeom prst="rect">
            <a:avLst/>
          </a:prstGeom>
          <a:solidFill>
            <a:srgbClr val="41B6E6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GB" sz="1000" dirty="0" smtClean="0"/>
              <a:t>Refer to 6 week pathway</a:t>
            </a:r>
            <a:endParaRPr lang="en-GB" sz="1000" dirty="0"/>
          </a:p>
        </p:txBody>
      </p:sp>
      <p:cxnSp>
        <p:nvCxnSpPr>
          <p:cNvPr id="141" name="Straight Arrow Connector 140"/>
          <p:cNvCxnSpPr>
            <a:stCxn id="125" idx="2"/>
            <a:endCxn id="129" idx="0"/>
          </p:cNvCxnSpPr>
          <p:nvPr/>
        </p:nvCxnSpPr>
        <p:spPr>
          <a:xfrm>
            <a:off x="492520" y="4041548"/>
            <a:ext cx="678" cy="471547"/>
          </a:xfrm>
          <a:prstGeom prst="straightConnector1">
            <a:avLst/>
          </a:prstGeom>
          <a:ln>
            <a:solidFill>
              <a:srgbClr val="0096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2607" y="6447203"/>
            <a:ext cx="1929466" cy="648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Specialist  HF MDT member </a:t>
            </a:r>
            <a:r>
              <a:rPr lang="en-GB" sz="1000" b="1" dirty="0" smtClean="0">
                <a:solidFill>
                  <a:schemeClr val="bg1"/>
                </a:solidFill>
              </a:rPr>
              <a:t>triages referral </a:t>
            </a:r>
            <a:r>
              <a:rPr lang="en-GB" sz="1000" dirty="0" smtClean="0">
                <a:solidFill>
                  <a:schemeClr val="bg1"/>
                </a:solidFill>
              </a:rPr>
              <a:t>and </a:t>
            </a:r>
            <a:r>
              <a:rPr lang="en-GB" sz="1000" b="1" dirty="0" smtClean="0">
                <a:solidFill>
                  <a:schemeClr val="bg1"/>
                </a:solidFill>
              </a:rPr>
              <a:t>orders echocardiogram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08281" y="9129464"/>
            <a:ext cx="5198987" cy="2942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Routine follow up or discharge back to primary care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493522" y="3324103"/>
            <a:ext cx="1364478" cy="91330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Patient with life threatening conditions: </a:t>
            </a:r>
            <a:r>
              <a:rPr lang="en-GB" sz="1000" dirty="0" smtClean="0">
                <a:solidFill>
                  <a:schemeClr val="bg1"/>
                </a:solidFill>
              </a:rPr>
              <a:t>Bleep cardiology Registrar  and admit to acute cardiac care facility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283327" y="4618123"/>
            <a:ext cx="1051201" cy="1029604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Admit to </a:t>
            </a:r>
            <a:r>
              <a:rPr lang="en-GB" sz="1000" dirty="0">
                <a:solidFill>
                  <a:schemeClr val="bg1"/>
                </a:solidFill>
              </a:rPr>
              <a:t>cardiology </a:t>
            </a:r>
            <a:r>
              <a:rPr lang="en-GB" sz="1000" dirty="0" smtClean="0">
                <a:solidFill>
                  <a:schemeClr val="bg1"/>
                </a:solidFill>
              </a:rPr>
              <a:t>(or applicable</a:t>
            </a:r>
            <a:r>
              <a:rPr lang="en-GB" sz="1000" dirty="0">
                <a:solidFill>
                  <a:schemeClr val="bg1"/>
                </a:solidFill>
              </a:rPr>
              <a:t>) </a:t>
            </a:r>
            <a:r>
              <a:rPr lang="en-GB" sz="1000" dirty="0" smtClean="0">
                <a:solidFill>
                  <a:schemeClr val="bg1"/>
                </a:solidFill>
              </a:rPr>
              <a:t>ward. Echocardiogram within 48 hrs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3098886" y="4479866"/>
            <a:ext cx="1593974" cy="1047870"/>
          </a:xfrm>
          <a:prstGeom prst="diamond">
            <a:avLst/>
          </a:prstGeom>
          <a:solidFill>
            <a:srgbClr val="DFEDF9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Is patient HF known or suspected?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3984598" y="6007243"/>
            <a:ext cx="1251695" cy="1156406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If HF not yet confirmed</a:t>
            </a:r>
            <a:r>
              <a:rPr lang="en-GB" sz="1000" dirty="0" smtClean="0">
                <a:solidFill>
                  <a:schemeClr val="bg1"/>
                </a:solidFill>
              </a:rPr>
              <a:t>, review NT-</a:t>
            </a:r>
            <a:r>
              <a:rPr lang="en-GB" sz="1000" dirty="0" err="1" smtClean="0">
                <a:solidFill>
                  <a:schemeClr val="bg1"/>
                </a:solidFill>
              </a:rPr>
              <a:t>proBNP</a:t>
            </a:r>
            <a:r>
              <a:rPr lang="en-GB" sz="1000" b="1" dirty="0" smtClean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according to local </a:t>
            </a:r>
            <a:r>
              <a:rPr lang="en-GB" sz="1000" dirty="0" smtClean="0">
                <a:solidFill>
                  <a:schemeClr val="bg1"/>
                </a:solidFill>
              </a:rPr>
              <a:t>arrangements and book specialist review if necessary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995873" y="5995735"/>
            <a:ext cx="900000" cy="972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If HF confirmed, </a:t>
            </a:r>
            <a:r>
              <a:rPr lang="en-GB" sz="1000" b="1" dirty="0" smtClean="0">
                <a:solidFill>
                  <a:schemeClr val="bg1"/>
                </a:solidFill>
              </a:rPr>
              <a:t>refer for HF MDT specialist </a:t>
            </a:r>
            <a:r>
              <a:rPr lang="en-GB" sz="1000" dirty="0" smtClean="0">
                <a:solidFill>
                  <a:schemeClr val="bg1"/>
                </a:solidFill>
              </a:rPr>
              <a:t> review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353860" y="6022874"/>
            <a:ext cx="900000" cy="972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b="1" dirty="0" smtClean="0">
                <a:solidFill>
                  <a:schemeClr val="bg1"/>
                </a:solidFill>
              </a:rPr>
              <a:t>Patient reviewed on ward by specialist HF MDT member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351061" y="7590936"/>
            <a:ext cx="2412000" cy="360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Specialist HF </a:t>
            </a:r>
            <a:r>
              <a:rPr lang="en-GB" sz="1000" dirty="0" smtClean="0">
                <a:solidFill>
                  <a:schemeClr val="bg1"/>
                </a:solidFill>
              </a:rPr>
              <a:t>MDT </a:t>
            </a:r>
            <a:r>
              <a:rPr lang="en-GB" sz="1000" b="1" dirty="0" smtClean="0">
                <a:solidFill>
                  <a:schemeClr val="bg1"/>
                </a:solidFill>
              </a:rPr>
              <a:t>establishes management plan </a:t>
            </a:r>
            <a:endParaRPr lang="en-GB" sz="1000" b="1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349893" y="8259424"/>
            <a:ext cx="2412000" cy="468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36000" rIns="3600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On discharge, patient receives </a:t>
            </a:r>
            <a:r>
              <a:rPr lang="en-GB" sz="1000" b="1" dirty="0" smtClean="0">
                <a:solidFill>
                  <a:schemeClr val="bg1"/>
                </a:solidFill>
              </a:rPr>
              <a:t>follow up in the community within 10 working days </a:t>
            </a:r>
            <a:r>
              <a:rPr lang="en-GB" sz="1000" dirty="0" smtClean="0">
                <a:solidFill>
                  <a:schemeClr val="bg1"/>
                </a:solidFill>
              </a:rPr>
              <a:t>by specialist HF nurse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922265" y="7576313"/>
            <a:ext cx="1929808" cy="648000"/>
          </a:xfrm>
          <a:prstGeom prst="rect">
            <a:avLst/>
          </a:prstGeom>
          <a:solidFill>
            <a:srgbClr val="102457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HF </a:t>
            </a:r>
            <a:r>
              <a:rPr lang="en-GB" sz="1000" dirty="0" smtClean="0">
                <a:solidFill>
                  <a:schemeClr val="bg1"/>
                </a:solidFill>
              </a:rPr>
              <a:t>MDT </a:t>
            </a:r>
            <a:r>
              <a:rPr lang="en-GB" sz="1000" b="1" dirty="0" smtClean="0">
                <a:solidFill>
                  <a:schemeClr val="bg1"/>
                </a:solidFill>
              </a:rPr>
              <a:t>establishes management plan</a:t>
            </a:r>
            <a:endParaRPr lang="en-GB" sz="1000" b="1" dirty="0">
              <a:solidFill>
                <a:schemeClr val="bg1"/>
              </a:solidFill>
            </a:endParaRPr>
          </a:p>
        </p:txBody>
      </p:sp>
      <p:cxnSp>
        <p:nvCxnSpPr>
          <p:cNvPr id="166" name="Straight Arrow Connector 165"/>
          <p:cNvCxnSpPr/>
          <p:nvPr/>
        </p:nvCxnSpPr>
        <p:spPr>
          <a:xfrm flipH="1">
            <a:off x="1430524" y="3263528"/>
            <a:ext cx="52944" cy="617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>
            <a:stCxn id="135" idx="2"/>
            <a:endCxn id="147" idx="0"/>
          </p:cNvCxnSpPr>
          <p:nvPr/>
        </p:nvCxnSpPr>
        <p:spPr>
          <a:xfrm rot="5400000">
            <a:off x="1915520" y="5957316"/>
            <a:ext cx="461707" cy="51806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47" idx="2"/>
            <a:endCxn id="165" idx="0"/>
          </p:cNvCxnSpPr>
          <p:nvPr/>
        </p:nvCxnSpPr>
        <p:spPr>
          <a:xfrm flipH="1">
            <a:off x="1887169" y="7095203"/>
            <a:ext cx="171" cy="48111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88"/>
          <p:cNvCxnSpPr/>
          <p:nvPr/>
        </p:nvCxnSpPr>
        <p:spPr>
          <a:xfrm rot="16200000" flipH="1">
            <a:off x="2294898" y="7816586"/>
            <a:ext cx="905151" cy="1720606"/>
          </a:xfrm>
          <a:prstGeom prst="bentConnector3">
            <a:avLst>
              <a:gd name="adj1" fmla="val 7662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98" idx="2"/>
            <a:endCxn id="121" idx="0"/>
          </p:cNvCxnSpPr>
          <p:nvPr/>
        </p:nvCxnSpPr>
        <p:spPr>
          <a:xfrm>
            <a:off x="4947268" y="1620964"/>
            <a:ext cx="0" cy="3478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Elbow Connector 201"/>
          <p:cNvCxnSpPr>
            <a:stCxn id="121" idx="2"/>
            <a:endCxn id="150" idx="0"/>
          </p:cNvCxnSpPr>
          <p:nvPr/>
        </p:nvCxnSpPr>
        <p:spPr>
          <a:xfrm rot="16200000" flipH="1">
            <a:off x="5333858" y="2482199"/>
            <a:ext cx="455313" cy="122849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>
            <a:stCxn id="6" idx="2"/>
            <a:endCxn id="155" idx="0"/>
          </p:cNvCxnSpPr>
          <p:nvPr/>
        </p:nvCxnSpPr>
        <p:spPr>
          <a:xfrm rot="16200000" flipH="1">
            <a:off x="5020026" y="3829221"/>
            <a:ext cx="343994" cy="123380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/>
          <p:cNvCxnSpPr>
            <a:stCxn id="157" idx="2"/>
            <a:endCxn id="159" idx="0"/>
          </p:cNvCxnSpPr>
          <p:nvPr/>
        </p:nvCxnSpPr>
        <p:spPr>
          <a:xfrm rot="16200000" flipH="1">
            <a:off x="4013406" y="5410202"/>
            <a:ext cx="479507" cy="714573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Elbow Connector 215"/>
          <p:cNvCxnSpPr>
            <a:stCxn id="157" idx="2"/>
            <a:endCxn id="160" idx="0"/>
          </p:cNvCxnSpPr>
          <p:nvPr/>
        </p:nvCxnSpPr>
        <p:spPr>
          <a:xfrm rot="5400000">
            <a:off x="3436874" y="5536735"/>
            <a:ext cx="467999" cy="450000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Elbow Connector 255"/>
          <p:cNvCxnSpPr>
            <a:stCxn id="159" idx="2"/>
            <a:endCxn id="162" idx="0"/>
          </p:cNvCxnSpPr>
          <p:nvPr/>
        </p:nvCxnSpPr>
        <p:spPr>
          <a:xfrm rot="5400000">
            <a:off x="4370111" y="7350600"/>
            <a:ext cx="427287" cy="5338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Elbow Connector 256"/>
          <p:cNvCxnSpPr>
            <a:stCxn id="160" idx="2"/>
            <a:endCxn id="162" idx="0"/>
          </p:cNvCxnSpPr>
          <p:nvPr/>
        </p:nvCxnSpPr>
        <p:spPr>
          <a:xfrm rot="16200000" flipH="1">
            <a:off x="3689867" y="6723741"/>
            <a:ext cx="623201" cy="11111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>
          <a:xfrm rot="5400000">
            <a:off x="4882429" y="6655938"/>
            <a:ext cx="596062" cy="124679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Elbow Connector 284"/>
          <p:cNvCxnSpPr>
            <a:stCxn id="163" idx="2"/>
            <a:endCxn id="149" idx="0"/>
          </p:cNvCxnSpPr>
          <p:nvPr/>
        </p:nvCxnSpPr>
        <p:spPr>
          <a:xfrm rot="5400000">
            <a:off x="3880814" y="8454385"/>
            <a:ext cx="402040" cy="94811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3140045" y="5481841"/>
            <a:ext cx="656332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Known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906222" y="5477430"/>
            <a:ext cx="818503" cy="24622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Suspected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5" name="Snip and Round Single Corner Rectangle 324">
            <a:hlinkClick r:id="rId2" action="ppaction://hlinksldjump"/>
          </p:cNvPr>
          <p:cNvSpPr/>
          <p:nvPr/>
        </p:nvSpPr>
        <p:spPr>
          <a:xfrm>
            <a:off x="6334528" y="2948709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>
                <a:solidFill>
                  <a:srgbClr val="C00000"/>
                </a:solidFill>
              </a:rPr>
              <a:t>See Box </a:t>
            </a:r>
            <a:r>
              <a:rPr lang="en-GB" sz="1000" b="1" dirty="0" smtClean="0">
                <a:solidFill>
                  <a:srgbClr val="C00000"/>
                </a:solidFill>
              </a:rPr>
              <a:t>2</a:t>
            </a:r>
            <a:endParaRPr lang="en-GB" sz="1000" b="1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>
            <a:stCxn id="155" idx="2"/>
            <a:endCxn id="161" idx="0"/>
          </p:cNvCxnSpPr>
          <p:nvPr/>
        </p:nvCxnSpPr>
        <p:spPr>
          <a:xfrm flipH="1">
            <a:off x="5803860" y="5647727"/>
            <a:ext cx="5068" cy="3751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5400000">
            <a:off x="5171705" y="7585065"/>
            <a:ext cx="1498550" cy="31817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lbow Connector 233"/>
          <p:cNvCxnSpPr>
            <a:stCxn id="162" idx="1"/>
          </p:cNvCxnSpPr>
          <p:nvPr/>
        </p:nvCxnSpPr>
        <p:spPr>
          <a:xfrm rot="10800000" flipV="1">
            <a:off x="3140045" y="7770935"/>
            <a:ext cx="211016" cy="1358529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89981" y="4061233"/>
            <a:ext cx="0" cy="4305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430524" y="4028684"/>
            <a:ext cx="1284" cy="45402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Snip and Round Single Corner Rectangle 60">
            <a:hlinkClick r:id="rId2" action="ppaction://hlinksldjump"/>
          </p:cNvPr>
          <p:cNvSpPr/>
          <p:nvPr/>
        </p:nvSpPr>
        <p:spPr>
          <a:xfrm>
            <a:off x="2343870" y="4131746"/>
            <a:ext cx="504000" cy="360000"/>
          </a:xfrm>
          <a:prstGeom prst="snipRoundRect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000" b="1" dirty="0">
                <a:solidFill>
                  <a:srgbClr val="C00000"/>
                </a:solidFill>
              </a:rPr>
              <a:t>See Box 1</a:t>
            </a:r>
          </a:p>
        </p:txBody>
      </p:sp>
    </p:spTree>
    <p:extLst>
      <p:ext uri="{BB962C8B-B14F-4D97-AF65-F5344CB8AC3E}">
        <p14:creationId xmlns:p14="http://schemas.microsoft.com/office/powerpoint/2010/main" val="23683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7436" y="3262458"/>
            <a:ext cx="6547888" cy="2914678"/>
            <a:chOff x="191132" y="2475691"/>
            <a:chExt cx="6547888" cy="1245306"/>
          </a:xfrm>
        </p:grpSpPr>
        <p:sp>
          <p:nvSpPr>
            <p:cNvPr id="2" name="Rectangle 1"/>
            <p:cNvSpPr/>
            <p:nvPr/>
          </p:nvSpPr>
          <p:spPr>
            <a:xfrm>
              <a:off x="659132" y="2475691"/>
              <a:ext cx="6079888" cy="1245306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marL="92075" defTabSz="342900"/>
              <a:endParaRPr lang="en-GB" sz="1100" b="1" dirty="0" smtClean="0">
                <a:solidFill>
                  <a:schemeClr val="tx1"/>
                </a:solidFill>
              </a:endParaRPr>
            </a:p>
            <a:p>
              <a:pPr marL="92075" defTabSz="342900"/>
              <a:r>
                <a:rPr lang="en-GB" sz="1100" b="1" dirty="0" smtClean="0">
                  <a:solidFill>
                    <a:schemeClr val="tx1"/>
                  </a:solidFill>
                </a:rPr>
                <a:t>Patients </a:t>
              </a:r>
              <a:r>
                <a:rPr lang="en-GB" sz="1100" b="1" dirty="0">
                  <a:solidFill>
                    <a:schemeClr val="tx1"/>
                  </a:solidFill>
                </a:rPr>
                <a:t>who are not suitable for early discharge need to be admitted and reviewed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by a member of </a:t>
              </a:r>
              <a:r>
                <a:rPr lang="en-GB" sz="1100" b="1" dirty="0">
                  <a:solidFill>
                    <a:schemeClr val="tx1"/>
                  </a:solidFill>
                </a:rPr>
                <a:t>the heart failure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multidisciplinary team. </a:t>
              </a:r>
              <a:r>
                <a:rPr lang="en-GB" sz="1100" b="1" dirty="0">
                  <a:solidFill>
                    <a:schemeClr val="tx1"/>
                  </a:solidFill>
                </a:rPr>
                <a:t>Request using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electronic </a:t>
              </a:r>
              <a:r>
                <a:rPr lang="en-GB" sz="1100" b="1" dirty="0">
                  <a:solidFill>
                    <a:schemeClr val="tx1"/>
                  </a:solidFill>
                </a:rPr>
                <a:t>referral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form to </a:t>
              </a:r>
              <a:r>
                <a:rPr lang="en-GB" sz="1100" b="1" dirty="0">
                  <a:solidFill>
                    <a:schemeClr val="tx1"/>
                  </a:solidFill>
                </a:rPr>
                <a:t>heart failure nurses +/- medical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review. For acute decompensated heart failure, order the echocardiogram.</a:t>
              </a:r>
              <a:endParaRPr lang="en-GB" sz="1100" b="1" dirty="0">
                <a:solidFill>
                  <a:schemeClr val="tx1"/>
                </a:solidFill>
              </a:endParaRP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Consider </a:t>
              </a:r>
              <a:r>
                <a:rPr lang="en-GB" sz="1100" dirty="0" smtClean="0">
                  <a:solidFill>
                    <a:schemeClr val="tx1"/>
                  </a:solidFill>
                </a:rPr>
                <a:t>optimising </a:t>
              </a:r>
              <a:r>
                <a:rPr lang="en-GB" sz="1100" dirty="0">
                  <a:solidFill>
                    <a:schemeClr val="tx1"/>
                  </a:solidFill>
                </a:rPr>
                <a:t>HF disease modifying therapy if necessary (</a:t>
              </a:r>
              <a:r>
                <a:rPr lang="en-GB" sz="1100" dirty="0" err="1">
                  <a:solidFill>
                    <a:schemeClr val="tx1"/>
                  </a:solidFill>
                </a:rPr>
                <a:t>HFrEF</a:t>
              </a:r>
              <a:r>
                <a:rPr lang="en-GB" sz="1100" dirty="0">
                  <a:solidFill>
                    <a:schemeClr val="tx1"/>
                  </a:solidFill>
                </a:rPr>
                <a:t> only)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chemeClr val="tx1"/>
                  </a:solidFill>
                </a:rPr>
                <a:t>Adapt management </a:t>
              </a:r>
              <a:r>
                <a:rPr lang="en-GB" sz="1100" dirty="0">
                  <a:solidFill>
                    <a:schemeClr val="tx1"/>
                  </a:solidFill>
                </a:rPr>
                <a:t>plan to address underlying reason for decompensation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Adjust diuretics as </a:t>
              </a:r>
              <a:r>
                <a:rPr lang="en-GB" sz="1100" dirty="0" smtClean="0">
                  <a:solidFill>
                    <a:schemeClr val="tx1"/>
                  </a:solidFill>
                </a:rPr>
                <a:t>necessary</a:t>
              </a:r>
              <a:endParaRPr lang="en-GB" sz="1100" dirty="0">
                <a:solidFill>
                  <a:schemeClr val="tx1"/>
                </a:solidFill>
              </a:endParaRPr>
            </a:p>
            <a:p>
              <a:pPr marL="92075"/>
              <a:r>
                <a:rPr lang="en-GB" sz="1100" b="1" dirty="0">
                  <a:solidFill>
                    <a:schemeClr val="tx1"/>
                  </a:solidFill>
                </a:rPr>
                <a:t>Patients are only suitable for early discharge with: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Stable vital signs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No evidence of pulmonary oedema clinically or on </a:t>
              </a:r>
              <a:r>
                <a:rPr lang="en-GB" sz="1100" dirty="0" smtClean="0">
                  <a:solidFill>
                    <a:schemeClr val="tx1"/>
                  </a:solidFill>
                </a:rPr>
                <a:t>CXR </a:t>
              </a:r>
              <a:r>
                <a:rPr lang="en-GB" sz="1100" b="1" i="1" u="sng" dirty="0" smtClean="0">
                  <a:solidFill>
                    <a:schemeClr val="tx1"/>
                  </a:solidFill>
                </a:rPr>
                <a:t>on admission</a:t>
              </a:r>
              <a:endParaRPr lang="en-GB" sz="1100" b="1" i="1" u="sng" dirty="0">
                <a:solidFill>
                  <a:schemeClr val="tx1"/>
                </a:solidFill>
              </a:endParaRP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Room air oxygen saturation &gt; 94% (unless COPD)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No evidence of electrical instability or significant rhythm disturbance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No evidence of acute myocardial infarction or ACS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chemeClr val="tx1"/>
                  </a:solidFill>
                </a:rPr>
                <a:t>NT-pro BNP </a:t>
              </a:r>
              <a:r>
                <a:rPr lang="en-GB" sz="1100" dirty="0">
                  <a:solidFill>
                    <a:schemeClr val="tx1"/>
                  </a:solidFill>
                </a:rPr>
                <a:t>&lt;2000pg/ml with echo within 6 months </a:t>
              </a:r>
              <a:endParaRPr lang="en-GB" sz="1100" dirty="0" smtClean="0">
                <a:solidFill>
                  <a:schemeClr val="tx1"/>
                </a:solidFill>
              </a:endParaRPr>
            </a:p>
            <a:p>
              <a:pPr marL="92075"/>
              <a:r>
                <a:rPr lang="en-GB" sz="1100" dirty="0">
                  <a:solidFill>
                    <a:schemeClr val="tx1"/>
                  </a:solidFill>
                </a:rPr>
                <a:t>O</a:t>
              </a:r>
              <a:r>
                <a:rPr lang="en-GB" sz="1100" dirty="0" smtClean="0">
                  <a:solidFill>
                    <a:schemeClr val="tx1"/>
                  </a:solidFill>
                </a:rPr>
                <a:t>ther factors which need to be incorporated into the decision making process include other co-morbidities, frailty and functional care needs.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132" y="2475691"/>
              <a:ext cx="468000" cy="1245306"/>
            </a:xfrm>
            <a:prstGeom prst="rect">
              <a:avLst/>
            </a:prstGeom>
            <a:solidFill>
              <a:srgbClr val="005EB8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en-GB" sz="1100" dirty="0">
                  <a:solidFill>
                    <a:schemeClr val="bg1"/>
                  </a:solidFill>
                </a:rPr>
                <a:t>Box 3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7436" y="6292098"/>
            <a:ext cx="6548400" cy="608120"/>
            <a:chOff x="256145" y="7441028"/>
            <a:chExt cx="6521672" cy="398036"/>
          </a:xfrm>
        </p:grpSpPr>
        <p:sp>
          <p:nvSpPr>
            <p:cNvPr id="30" name="Rectangle 29"/>
            <p:cNvSpPr/>
            <p:nvPr/>
          </p:nvSpPr>
          <p:spPr>
            <a:xfrm>
              <a:off x="729816" y="7441028"/>
              <a:ext cx="6048001" cy="396000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chemeClr val="tx1"/>
                  </a:solidFill>
                </a:rPr>
                <a:t>All patients to receive routine follow up as per the management plan or discharge back to primary care. 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 err="1" smtClean="0">
                  <a:solidFill>
                    <a:schemeClr val="tx1"/>
                  </a:solidFill>
                </a:rPr>
                <a:t>HFrEF</a:t>
              </a:r>
              <a:r>
                <a:rPr lang="en-GB" sz="1100" dirty="0" smtClean="0">
                  <a:solidFill>
                    <a:schemeClr val="tx1"/>
                  </a:solidFill>
                </a:rPr>
                <a:t> patients seen by HF nurse specialist to optimise disease modifying drugs.</a:t>
              </a:r>
              <a:endParaRPr lang="en-GB" sz="11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6145" y="7443064"/>
              <a:ext cx="468000" cy="396000"/>
            </a:xfrm>
            <a:prstGeom prst="rect">
              <a:avLst/>
            </a:prstGeom>
            <a:solidFill>
              <a:srgbClr val="005EB8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en-GB" sz="1100" dirty="0">
                  <a:solidFill>
                    <a:schemeClr val="bg1"/>
                  </a:solidFill>
                </a:rPr>
                <a:t>Box 4</a:t>
              </a:r>
            </a:p>
          </p:txBody>
        </p:sp>
      </p:grp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55" y="136186"/>
            <a:ext cx="1814787" cy="56547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260698" y="183943"/>
            <a:ext cx="4248422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Heart failure pathway</a:t>
            </a:r>
            <a:br>
              <a:rPr lang="en-GB" sz="1600" b="1" dirty="0" smtClean="0">
                <a:solidFill>
                  <a:srgbClr val="0070C0"/>
                </a:solidFill>
              </a:rPr>
            </a:br>
            <a:r>
              <a:rPr lang="en-GB" sz="1600" b="1" i="1" dirty="0" smtClean="0">
                <a:solidFill>
                  <a:srgbClr val="0070C0"/>
                </a:solidFill>
              </a:rPr>
              <a:t>Primary and secondary care</a:t>
            </a:r>
            <a:endParaRPr lang="en-GB" sz="1600" b="1" dirty="0">
              <a:solidFill>
                <a:srgbClr val="0070C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7436" y="1966400"/>
            <a:ext cx="6547888" cy="1181096"/>
            <a:chOff x="191132" y="2539901"/>
            <a:chExt cx="6547888" cy="1181096"/>
          </a:xfrm>
        </p:grpSpPr>
        <p:sp>
          <p:nvSpPr>
            <p:cNvPr id="37" name="Rectangle 36"/>
            <p:cNvSpPr/>
            <p:nvPr/>
          </p:nvSpPr>
          <p:spPr>
            <a:xfrm>
              <a:off x="659132" y="2539901"/>
              <a:ext cx="6079888" cy="1181095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pPr marL="92075"/>
              <a:r>
                <a:rPr lang="en-GB" sz="1100" b="1" dirty="0" smtClean="0">
                  <a:solidFill>
                    <a:schemeClr val="tx1"/>
                  </a:solidFill>
                </a:rPr>
                <a:t>Refer </a:t>
              </a:r>
              <a:r>
                <a:rPr lang="en-GB" sz="1100" b="1" dirty="0">
                  <a:solidFill>
                    <a:schemeClr val="tx1"/>
                  </a:solidFill>
                </a:rPr>
                <a:t>all patients with:</a:t>
              </a: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 smtClean="0">
                  <a:solidFill>
                    <a:schemeClr val="tx1"/>
                  </a:solidFill>
                </a:rPr>
                <a:t>Life-threatening </a:t>
              </a:r>
              <a:r>
                <a:rPr lang="en-GB" sz="1100" dirty="0">
                  <a:solidFill>
                    <a:schemeClr val="tx1"/>
                  </a:solidFill>
                </a:rPr>
                <a:t>precipitants </a:t>
              </a:r>
              <a:r>
                <a:rPr lang="en-GB" sz="1100" dirty="0" smtClean="0">
                  <a:solidFill>
                    <a:schemeClr val="tx1"/>
                  </a:solidFill>
                </a:rPr>
                <a:t>MI</a:t>
              </a:r>
              <a:r>
                <a:rPr lang="en-GB" sz="1100" dirty="0">
                  <a:solidFill>
                    <a:schemeClr val="tx1"/>
                  </a:solidFill>
                </a:rPr>
                <a:t>, arrhythmia, hypertensive </a:t>
              </a:r>
              <a:r>
                <a:rPr lang="en-GB" sz="1100" dirty="0" smtClean="0">
                  <a:solidFill>
                    <a:schemeClr val="tx1"/>
                  </a:solidFill>
                </a:rPr>
                <a:t>crisis  </a:t>
              </a:r>
              <a:endParaRPr lang="en-GB" sz="1100" dirty="0">
                <a:solidFill>
                  <a:schemeClr val="tx1"/>
                </a:solidFill>
              </a:endParaRP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Pulmonary </a:t>
              </a:r>
              <a:r>
                <a:rPr lang="en-GB" sz="1100" dirty="0" smtClean="0">
                  <a:solidFill>
                    <a:schemeClr val="tx1"/>
                  </a:solidFill>
                </a:rPr>
                <a:t>oedema</a:t>
              </a:r>
              <a:endParaRPr lang="en-GB" sz="1100" dirty="0">
                <a:solidFill>
                  <a:schemeClr val="tx1"/>
                </a:solidFill>
              </a:endParaRPr>
            </a:p>
            <a:p>
              <a:pPr marL="176213" indent="-84138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1"/>
                  </a:solidFill>
                </a:rPr>
                <a:t>Hypotension and poor perfusion </a:t>
              </a:r>
              <a:r>
                <a:rPr lang="en-GB" sz="1100" dirty="0" smtClean="0">
                  <a:solidFill>
                    <a:schemeClr val="tx1"/>
                  </a:solidFill>
                </a:rPr>
                <a:t>    </a:t>
              </a:r>
              <a:endParaRPr lang="en-GB" sz="1100" dirty="0">
                <a:solidFill>
                  <a:schemeClr val="tx1"/>
                </a:solidFill>
              </a:endParaRPr>
            </a:p>
            <a:p>
              <a:pPr marL="92075"/>
              <a:r>
                <a:rPr lang="en-GB" sz="1100" b="1" dirty="0">
                  <a:solidFill>
                    <a:schemeClr val="tx1"/>
                  </a:solidFill>
                </a:rPr>
                <a:t>t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o </a:t>
              </a:r>
              <a:r>
                <a:rPr lang="en-GB" sz="1100" b="1" dirty="0">
                  <a:solidFill>
                    <a:schemeClr val="tx1"/>
                  </a:solidFill>
                </a:rPr>
                <a:t>Cardiology </a:t>
              </a:r>
              <a:r>
                <a:rPr lang="en-GB" sz="1100" b="1" dirty="0" smtClean="0">
                  <a:solidFill>
                    <a:schemeClr val="tx1"/>
                  </a:solidFill>
                </a:rPr>
                <a:t>Registrar on-call/Medical registrar on-call (as per individual  acute provider Trust pathway)</a:t>
              </a:r>
              <a:endParaRPr lang="en-GB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1132" y="2539901"/>
              <a:ext cx="468000" cy="1181096"/>
            </a:xfrm>
            <a:prstGeom prst="rect">
              <a:avLst/>
            </a:prstGeom>
            <a:solidFill>
              <a:srgbClr val="005EB8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36000" rIns="0" rtlCol="0" anchor="ctr"/>
            <a:lstStyle/>
            <a:p>
              <a:r>
                <a:rPr lang="en-GB" sz="1100" dirty="0">
                  <a:solidFill>
                    <a:schemeClr val="bg1"/>
                  </a:solidFill>
                </a:rPr>
                <a:t>Box </a:t>
              </a:r>
              <a:r>
                <a:rPr lang="en-GB" sz="1100" dirty="0" smtClean="0">
                  <a:solidFill>
                    <a:schemeClr val="bg1"/>
                  </a:solidFill>
                </a:rPr>
                <a:t>2</a:t>
              </a:r>
              <a:endParaRPr lang="en-GB" sz="11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7436" y="768717"/>
            <a:ext cx="454638" cy="1082719"/>
          </a:xfrm>
          <a:prstGeom prst="rect">
            <a:avLst/>
          </a:prstGeom>
          <a:solidFill>
            <a:srgbClr val="005EB8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lang="en-GB" sz="1100" dirty="0">
                <a:solidFill>
                  <a:schemeClr val="bg1"/>
                </a:solidFill>
              </a:rPr>
              <a:t>Box </a:t>
            </a:r>
            <a:r>
              <a:rPr lang="en-GB" sz="1100" dirty="0" smtClean="0">
                <a:solidFill>
                  <a:schemeClr val="bg1"/>
                </a:solidFill>
              </a:rPr>
              <a:t>1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686" y="800623"/>
            <a:ext cx="6079888" cy="105081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marL="92075"/>
            <a:endParaRPr lang="en-GB" sz="1100" b="1" dirty="0" smtClean="0">
              <a:solidFill>
                <a:schemeClr val="tx1"/>
              </a:solidFill>
            </a:endParaRPr>
          </a:p>
          <a:p>
            <a:pPr marL="92075"/>
            <a:endParaRPr lang="en-GB" sz="1100" b="1" dirty="0" smtClean="0">
              <a:solidFill>
                <a:schemeClr val="tx1"/>
              </a:solidFill>
            </a:endParaRPr>
          </a:p>
          <a:p>
            <a:pPr marL="92075"/>
            <a:r>
              <a:rPr lang="en-GB" sz="1100" b="1" dirty="0" smtClean="0">
                <a:solidFill>
                  <a:schemeClr val="tx1"/>
                </a:solidFill>
              </a:rPr>
              <a:t>Consider referral to Older People’s Services for those patients who are frail and elderly.</a:t>
            </a:r>
          </a:p>
          <a:p>
            <a:pPr marL="92075"/>
            <a:r>
              <a:rPr lang="en-GB" sz="1100" b="1" dirty="0" smtClean="0">
                <a:solidFill>
                  <a:schemeClr val="tx1"/>
                </a:solidFill>
              </a:rPr>
              <a:t>Consider use of Advice and Guidance for patients who are bed-bound or have multiple co-morbidities.</a:t>
            </a:r>
          </a:p>
          <a:p>
            <a:pPr>
              <a:spcAft>
                <a:spcPts val="0"/>
              </a:spcAft>
            </a:pPr>
            <a:r>
              <a:rPr lang="en-GB" sz="11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   If NT-pro BNP </a:t>
            </a:r>
            <a:r>
              <a:rPr lang="en-GB" sz="1100" b="1" dirty="0">
                <a:solidFill>
                  <a:schemeClr val="tx1"/>
                </a:solidFill>
                <a:ea typeface="Calibri" panose="020F0502020204030204" pitchFamily="34" charset="0"/>
              </a:rPr>
              <a:t>&lt;400 but heart failure is still </a:t>
            </a:r>
            <a:r>
              <a:rPr lang="en-GB" sz="11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suspected, particularly in young and obese individuals </a:t>
            </a:r>
            <a:r>
              <a:rPr lang="en-GB" sz="1100" b="1" dirty="0">
                <a:solidFill>
                  <a:schemeClr val="tx1"/>
                </a:solidFill>
                <a:ea typeface="Calibri" panose="020F0502020204030204" pitchFamily="34" charset="0"/>
              </a:rPr>
              <a:t>(all other causes of symptoms </a:t>
            </a:r>
            <a:r>
              <a:rPr lang="en-GB" sz="11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have been </a:t>
            </a:r>
            <a:r>
              <a:rPr lang="en-GB" sz="1100" b="1" dirty="0">
                <a:solidFill>
                  <a:schemeClr val="tx1"/>
                </a:solidFill>
                <a:ea typeface="Calibri" panose="020F0502020204030204" pitchFamily="34" charset="0"/>
              </a:rPr>
              <a:t>ruled out), order an echo and refer if necessary or seek advice </a:t>
            </a:r>
            <a:r>
              <a:rPr lang="en-GB" sz="11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via </a:t>
            </a:r>
            <a:r>
              <a:rPr lang="en-GB" sz="1100" b="1" dirty="0">
                <a:solidFill>
                  <a:schemeClr val="tx1"/>
                </a:solidFill>
                <a:ea typeface="Calibri" panose="020F0502020204030204" pitchFamily="34" charset="0"/>
              </a:rPr>
              <a:t>A&amp;G.</a:t>
            </a:r>
          </a:p>
          <a:p>
            <a:pPr marL="92075"/>
            <a:endParaRPr lang="en-GB" sz="1100" b="1" dirty="0" smtClean="0">
              <a:solidFill>
                <a:schemeClr val="tx1"/>
              </a:solidFill>
            </a:endParaRPr>
          </a:p>
          <a:p>
            <a:pPr marL="92075"/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436" y="7041232"/>
            <a:ext cx="65421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Ejection fraction (EF) terminology</a:t>
            </a:r>
          </a:p>
          <a:p>
            <a:endParaRPr lang="en-GB" sz="1200" dirty="0" smtClean="0"/>
          </a:p>
          <a:p>
            <a:r>
              <a:rPr lang="en-GB" sz="1200" dirty="0" smtClean="0"/>
              <a:t>HF </a:t>
            </a:r>
            <a:r>
              <a:rPr lang="en-GB" sz="1200" dirty="0"/>
              <a:t>with preserved ejection fraction (</a:t>
            </a:r>
            <a:r>
              <a:rPr lang="en-GB" sz="1200" dirty="0" err="1"/>
              <a:t>HFpEF</a:t>
            </a:r>
            <a:r>
              <a:rPr lang="en-GB" sz="1200" dirty="0"/>
              <a:t>): LVEF ≥ 50%;</a:t>
            </a:r>
          </a:p>
          <a:p>
            <a:r>
              <a:rPr lang="en-GB" sz="1200" dirty="0"/>
              <a:t>HF with a </a:t>
            </a:r>
            <a:r>
              <a:rPr lang="en-GB" sz="1200" dirty="0" smtClean="0"/>
              <a:t>mildly-reduced </a:t>
            </a:r>
            <a:r>
              <a:rPr lang="en-GB" sz="1200" dirty="0"/>
              <a:t>ejection fraction (</a:t>
            </a:r>
            <a:r>
              <a:rPr lang="en-GB" sz="1200" dirty="0" err="1"/>
              <a:t>HFmEF</a:t>
            </a:r>
            <a:r>
              <a:rPr lang="en-GB" sz="1200" dirty="0"/>
              <a:t>): LVEF 41-49%;</a:t>
            </a:r>
          </a:p>
          <a:p>
            <a:r>
              <a:rPr lang="en-GB" sz="1200" dirty="0"/>
              <a:t>HF with a reduced ejection fraction (</a:t>
            </a:r>
            <a:r>
              <a:rPr lang="en-GB" sz="1200" dirty="0" err="1"/>
              <a:t>HFrEF</a:t>
            </a:r>
            <a:r>
              <a:rPr lang="en-GB" sz="1200" dirty="0"/>
              <a:t>): LVEF ≤ 40</a:t>
            </a:r>
            <a:r>
              <a:rPr lang="en-GB" sz="1200" dirty="0" smtClean="0"/>
              <a:t>%.</a:t>
            </a:r>
          </a:p>
          <a:p>
            <a:endParaRPr lang="en-GB" sz="1200" dirty="0"/>
          </a:p>
          <a:p>
            <a:r>
              <a:rPr lang="en-GB" sz="1200" dirty="0"/>
              <a:t>The </a:t>
            </a:r>
            <a:r>
              <a:rPr lang="en-GB" sz="1200" dirty="0" smtClean="0"/>
              <a:t>stated </a:t>
            </a:r>
            <a:r>
              <a:rPr lang="en-GB" sz="1200"/>
              <a:t>EF </a:t>
            </a:r>
            <a:r>
              <a:rPr lang="en-GB" sz="1200" smtClean="0"/>
              <a:t>cut-off points </a:t>
            </a:r>
            <a:r>
              <a:rPr lang="en-GB" sz="1200" dirty="0"/>
              <a:t>recognize that there is a large body of evidence related to treatment for patients with </a:t>
            </a:r>
            <a:r>
              <a:rPr lang="en-GB" sz="1200" dirty="0" err="1"/>
              <a:t>HFrEF</a:t>
            </a:r>
            <a:r>
              <a:rPr lang="en-GB" sz="1200" dirty="0"/>
              <a:t> and emerging evidence for patients with </a:t>
            </a:r>
            <a:r>
              <a:rPr lang="en-GB" sz="1200" dirty="0" err="1"/>
              <a:t>HFpEF</a:t>
            </a:r>
            <a:r>
              <a:rPr lang="en-GB" sz="1200" dirty="0"/>
              <a:t> and </a:t>
            </a:r>
            <a:r>
              <a:rPr lang="en-GB" sz="1200" dirty="0" err="1"/>
              <a:t>HFmEF</a:t>
            </a:r>
            <a:r>
              <a:rPr lang="en-GB" sz="1200" dirty="0"/>
              <a:t>. </a:t>
            </a:r>
            <a:r>
              <a:rPr lang="en-GB" sz="1200" dirty="0" err="1"/>
              <a:t>HFmEF</a:t>
            </a:r>
            <a:r>
              <a:rPr lang="en-GB" sz="1200" dirty="0"/>
              <a:t> may represent many different phenotypes, including patients transitioning to and from </a:t>
            </a:r>
            <a:r>
              <a:rPr lang="en-GB" sz="1200" dirty="0" err="1"/>
              <a:t>HFpEF</a:t>
            </a:r>
            <a:r>
              <a:rPr lang="en-GB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owerPoi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HP FontSc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DN with tagline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FFFFFF"/>
      </a:accent3>
      <a:accent4>
        <a:srgbClr val="000000"/>
      </a:accent4>
      <a:accent5>
        <a:srgbClr val="EBEBEB"/>
      </a:accent5>
      <a:accent6>
        <a:srgbClr val="A1A1A1"/>
      </a:accent6>
      <a:hlink>
        <a:srgbClr val="5F5F5F"/>
      </a:hlink>
      <a:folHlink>
        <a:srgbClr val="919191"/>
      </a:folHlink>
    </a:clrScheme>
    <a:fontScheme name="9_KHP PPT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9_KHP PPT Template 1">
        <a:dk1>
          <a:srgbClr val="414141"/>
        </a:dk1>
        <a:lt1>
          <a:srgbClr val="FFFFFF"/>
        </a:lt1>
        <a:dk2>
          <a:srgbClr val="808285"/>
        </a:dk2>
        <a:lt2>
          <a:srgbClr val="E7E8E9"/>
        </a:lt2>
        <a:accent1>
          <a:srgbClr val="D81E05"/>
        </a:accent1>
        <a:accent2>
          <a:srgbClr val="E46250"/>
        </a:accent2>
        <a:accent3>
          <a:srgbClr val="FFFFFF"/>
        </a:accent3>
        <a:accent4>
          <a:srgbClr val="363636"/>
        </a:accent4>
        <a:accent5>
          <a:srgbClr val="E9ABAA"/>
        </a:accent5>
        <a:accent6>
          <a:srgbClr val="CF5848"/>
        </a:accent6>
        <a:hlink>
          <a:srgbClr val="EB8E82"/>
        </a:hlink>
        <a:folHlink>
          <a:srgbClr val="F7D2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fd230d15-b3d7-40cf-8dfe-084884930235">true</HideFromDel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CG Document" ma:contentTypeID="0x010100179E83ECB8342B42B2F908690F0D6B21004D7E6148B920774E99FA58D786900BEB" ma:contentTypeVersion="12" ma:contentTypeDescription="Extension of document type to include extra info eg HideFromDelve, retention, classification" ma:contentTypeScope="" ma:versionID="8b5b162e75284f281f105b6c0b2e2a5b">
  <xsd:schema xmlns:xsd="http://www.w3.org/2001/XMLSchema" xmlns:xs="http://www.w3.org/2001/XMLSchema" xmlns:p="http://schemas.microsoft.com/office/2006/metadata/properties" xmlns:ns2="fd230d15-b3d7-40cf-8dfe-084884930235" xmlns:ns3="4d82ceea-a122-480d-8d63-f4ce22f30486" targetNamespace="http://schemas.microsoft.com/office/2006/metadata/properties" ma:root="true" ma:fieldsID="6e0297afabc9003d9e19c2bd2a64b804" ns2:_="" ns3:_="">
    <xsd:import namespace="fd230d15-b3d7-40cf-8dfe-084884930235"/>
    <xsd:import namespace="4d82ceea-a122-480d-8d63-f4ce22f30486"/>
    <xsd:element name="properties">
      <xsd:complexType>
        <xsd:sequence>
          <xsd:element name="documentManagement">
            <xsd:complexType>
              <xsd:all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30d15-b3d7-40cf-8dfe-084884930235" elementFormDefault="qualified">
    <xsd:import namespace="http://schemas.microsoft.com/office/2006/documentManagement/types"/>
    <xsd:import namespace="http://schemas.microsoft.com/office/infopath/2007/PartnerControls"/>
    <xsd:element name="HideFromDelve" ma:index="8" nillable="true" ma:displayName="HideFromDelve" ma:default="1" ma:description="Set to Yes (initial default) to hide documents and other information from delve" ma:internalName="HideFromDelv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2ceea-a122-480d-8d63-f4ce22f30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31B61-DA6A-4616-923F-F2FD933F6567}">
  <ds:schemaRefs>
    <ds:schemaRef ds:uri="4d82ceea-a122-480d-8d63-f4ce22f304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d230d15-b3d7-40cf-8dfe-08488493023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E2D552-8CDA-442F-8D2E-3678BEE32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230d15-b3d7-40cf-8dfe-084884930235"/>
    <ds:schemaRef ds:uri="4d82ceea-a122-480d-8d63-f4ce22f304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EEFB7BF-54DB-4DEB-96C5-F8756E65F8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corporate-powerpoint</Template>
  <TotalTime>9370</TotalTime>
  <Words>705</Words>
  <Application>Microsoft Office PowerPoint</Application>
  <PresentationFormat>A4 Paper (210x297 mm)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Arial</vt:lpstr>
      <vt:lpstr>Calibri</vt:lpstr>
      <vt:lpstr>LucidaGrande</vt:lpstr>
      <vt:lpstr>Wingdings</vt:lpstr>
      <vt:lpstr>Corporate PowerPoint</vt:lpstr>
      <vt:lpstr>ODN with tagline</vt:lpstr>
      <vt:lpstr>PowerPoint Presentation</vt:lpstr>
      <vt:lpstr>PowerPoint Presentation</vt:lpstr>
    </vt:vector>
  </TitlesOfParts>
  <Company>GSTT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on two lines maximum</dc:title>
  <dc:creator>Marlow Andrea</dc:creator>
  <cp:lastModifiedBy>Holman Sally-Anne</cp:lastModifiedBy>
  <cp:revision>173</cp:revision>
  <dcterms:created xsi:type="dcterms:W3CDTF">2018-10-03T11:34:46Z</dcterms:created>
  <dcterms:modified xsi:type="dcterms:W3CDTF">2022-02-07T14:03:38Z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38acb6ad-b80b-4be5-887f-f4f8895d3e03</vt:lpwstr>
  </property>
  <property fmtid="{D5CDD505-2E9C-101B-9397-08002B2CF9AE}" pid="3" name="ContentTypeId">
    <vt:lpwstr>0x010100179E83ECB8342B42B2F908690F0D6B21004D7E6148B920774E99FA58D786900BEB</vt:lpwstr>
  </property>
</Properties>
</file>