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5"/>
  </p:notesMasterIdLst>
  <p:sldIdLst>
    <p:sldId id="258" r:id="rId3"/>
    <p:sldId id="257" r:id="rId4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5612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2812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0012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7213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28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chemeClr val="accent6">
              <a:lumOff val="63215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888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523722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16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1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4811" y="2600325"/>
            <a:ext cx="2963468" cy="5888567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5EB8"/>
              </a:buClr>
              <a:buSzPct val="100000"/>
              <a:defRPr sz="1800"/>
            </a:lvl1pPr>
            <a:lvl2pPr>
              <a:buClr>
                <a:srgbClr val="005EB8"/>
              </a:buClr>
              <a:defRPr sz="1800"/>
            </a:lvl2pPr>
            <a:lvl3pPr>
              <a:buClr>
                <a:srgbClr val="005EB8"/>
              </a:buClr>
              <a:buSzPct val="100000"/>
              <a:defRPr sz="1800"/>
            </a:lvl3pPr>
            <a:lvl4pPr>
              <a:buClr>
                <a:srgbClr val="005EB8"/>
              </a:buClr>
              <a:defRPr sz="1800"/>
            </a:lvl4pPr>
            <a:lvl5pPr>
              <a:buClr>
                <a:srgbClr val="005EB8"/>
              </a:buClr>
              <a:buSzPct val="1000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28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2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2678" y="2428348"/>
            <a:ext cx="2901554" cy="119009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Tx/>
              <a:buSzTx/>
              <a:buFontTx/>
              <a:buNone/>
              <a:defRPr sz="1600"/>
            </a:lvl1pPr>
            <a:lvl2pPr marL="0" indent="316506">
              <a:buClrTx/>
              <a:buSzTx/>
              <a:buFontTx/>
              <a:buNone/>
              <a:defRPr sz="1600"/>
            </a:lvl2pPr>
            <a:lvl3pPr marL="0" indent="633013">
              <a:buClrTx/>
              <a:buSzTx/>
              <a:buFontTx/>
              <a:buNone/>
              <a:defRPr sz="1600"/>
            </a:lvl3pPr>
            <a:lvl4pPr marL="0" indent="949520">
              <a:buClrTx/>
              <a:buSzTx/>
              <a:buFontTx/>
              <a:buNone/>
              <a:defRPr sz="1600"/>
            </a:lvl4pPr>
            <a:lvl5pPr marL="0" indent="1266024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71862" y="2428348"/>
            <a:ext cx="2915842" cy="1190096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0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41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4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52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5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63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6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xfrm>
            <a:off x="472680" y="660400"/>
            <a:ext cx="2212182" cy="2311400"/>
          </a:xfrm>
          <a:prstGeom prst="rect">
            <a:avLst/>
          </a:prstGeom>
        </p:spPr>
        <p:txBody>
          <a:bodyPr lIns="45719" tIns="45719" rIns="45719" bIns="45719" anchor="b"/>
          <a:lstStyle>
            <a:lvl1pPr>
              <a:defRPr sz="1600"/>
            </a:lvl1pPr>
          </a:lstStyle>
          <a:p>
            <a:r>
              <a:t>Title Text</a:t>
            </a:r>
          </a:p>
        </p:txBody>
      </p:sp>
      <p:sp>
        <p:nvSpPr>
          <p:cNvPr id="16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15841" y="1426283"/>
            <a:ext cx="3471864" cy="70396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400"/>
              </a:spcBef>
              <a:buClr>
                <a:srgbClr val="005EB8"/>
              </a:buClr>
              <a:buSzPct val="100000"/>
              <a:defRPr sz="1900"/>
            </a:lvl1pPr>
            <a:lvl2pPr marL="406210" indent="-206196">
              <a:lnSpc>
                <a:spcPct val="100000"/>
              </a:lnSpc>
              <a:spcBef>
                <a:spcPts val="400"/>
              </a:spcBef>
              <a:buClr>
                <a:srgbClr val="005EB8"/>
              </a:buClr>
              <a:defRPr sz="1900"/>
            </a:lvl2pPr>
            <a:lvl3pPr marL="253780" indent="-253780">
              <a:lnSpc>
                <a:spcPct val="100000"/>
              </a:lnSpc>
              <a:spcBef>
                <a:spcPts val="400"/>
              </a:spcBef>
              <a:buClr>
                <a:srgbClr val="005EB8"/>
              </a:buClr>
              <a:buSzPct val="100000"/>
              <a:defRPr sz="1900"/>
            </a:lvl3pPr>
            <a:lvl4pPr marL="474942" indent="-274928">
              <a:lnSpc>
                <a:spcPct val="100000"/>
              </a:lnSpc>
              <a:spcBef>
                <a:spcPts val="400"/>
              </a:spcBef>
              <a:buClr>
                <a:srgbClr val="005EB8"/>
              </a:buClr>
              <a:defRPr sz="1900"/>
            </a:lvl4pPr>
            <a:lvl5pPr marL="674224" indent="-302769">
              <a:lnSpc>
                <a:spcPct val="100000"/>
              </a:lnSpc>
              <a:spcBef>
                <a:spcPts val="400"/>
              </a:spcBef>
              <a:buClr>
                <a:srgbClr val="005EB8"/>
              </a:buClr>
              <a:buSzPct val="100000"/>
              <a:defRPr sz="1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72679" y="2971799"/>
            <a:ext cx="2212183" cy="5505629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ClrTx/>
              <a:buSzTx/>
              <a:buFontTx/>
              <a:buNone/>
              <a:defRPr sz="1100"/>
            </a:pPr>
            <a:endParaRPr/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6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77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7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itle Text"/>
          <p:cNvSpPr txBox="1">
            <a:spLocks noGrp="1"/>
          </p:cNvSpPr>
          <p:nvPr>
            <p:ph type="title"/>
          </p:nvPr>
        </p:nvSpPr>
        <p:spPr>
          <a:xfrm>
            <a:off x="472680" y="660400"/>
            <a:ext cx="2212182" cy="2311400"/>
          </a:xfrm>
          <a:prstGeom prst="rect">
            <a:avLst/>
          </a:prstGeom>
        </p:spPr>
        <p:txBody>
          <a:bodyPr lIns="45719" tIns="45719" rIns="45719" bIns="45719" anchor="b"/>
          <a:lstStyle>
            <a:lvl1pPr>
              <a:defRPr sz="1600"/>
            </a:lvl1pPr>
          </a:lstStyle>
          <a:p>
            <a:r>
              <a:t>Title Text</a:t>
            </a:r>
          </a:p>
        </p:txBody>
      </p:sp>
      <p:sp>
        <p:nvSpPr>
          <p:cNvPr id="180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915841" y="1426283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2680" y="2971800"/>
            <a:ext cx="2212182" cy="55056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sz="1100"/>
            </a:lvl1pPr>
            <a:lvl2pPr marL="0" indent="316506">
              <a:buClrTx/>
              <a:buSzTx/>
              <a:buFontTx/>
              <a:buNone/>
              <a:defRPr sz="1100"/>
            </a:lvl2pPr>
            <a:lvl3pPr marL="0" indent="633013">
              <a:buClrTx/>
              <a:buSzTx/>
              <a:buFontTx/>
              <a:buNone/>
              <a:defRPr sz="1100"/>
            </a:lvl3pPr>
            <a:lvl4pPr marL="0" indent="949520">
              <a:buClrTx/>
              <a:buSzTx/>
              <a:buFontTx/>
              <a:buNone/>
              <a:defRPr sz="1100"/>
            </a:lvl4pPr>
            <a:lvl5pPr marL="0" indent="1266024">
              <a:buClrTx/>
              <a:buSzTx/>
              <a:buFontTx/>
              <a:buNone/>
              <a:defRPr sz="1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5002" y="2600000"/>
            <a:ext cx="6047999" cy="5929447"/>
          </a:xfrm>
        </p:spPr>
        <p:txBody>
          <a:bodyPr/>
          <a:lstStyle>
            <a:lvl1pPr>
              <a:spcBef>
                <a:spcPts val="831"/>
              </a:spcBef>
              <a:defRPr sz="1247">
                <a:solidFill>
                  <a:schemeClr val="tx1"/>
                </a:solidFill>
              </a:defRPr>
            </a:lvl1pPr>
            <a:lvl2pPr>
              <a:defRPr sz="1247">
                <a:solidFill>
                  <a:schemeClr val="tx1"/>
                </a:solidFill>
              </a:defRPr>
            </a:lvl2pPr>
            <a:lvl3pPr>
              <a:defRPr sz="1247">
                <a:solidFill>
                  <a:schemeClr val="tx1"/>
                </a:solidFill>
              </a:defRPr>
            </a:lvl3pPr>
            <a:lvl4pPr>
              <a:defRPr sz="1247">
                <a:solidFill>
                  <a:schemeClr val="tx1"/>
                </a:solidFill>
              </a:defRPr>
            </a:lvl4pPr>
            <a:lvl5pPr>
              <a:defRPr sz="1247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53050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4664" y="2600001"/>
            <a:ext cx="2835000" cy="588939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3618000" y="2600002"/>
            <a:ext cx="2835000" cy="588939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7092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405003" y="2600000"/>
            <a:ext cx="6047999" cy="5993404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831" baseline="0">
                <a:solidFill>
                  <a:schemeClr val="tx2"/>
                </a:solidFill>
              </a:defRPr>
            </a:lvl1pPr>
            <a:lvl2pPr marL="316449" indent="0">
              <a:buNone/>
              <a:defRPr sz="1938"/>
            </a:lvl2pPr>
            <a:lvl3pPr marL="632901" indent="0">
              <a:buNone/>
              <a:defRPr sz="1663"/>
            </a:lvl3pPr>
            <a:lvl4pPr marL="949351" indent="0">
              <a:buNone/>
              <a:defRPr sz="1385"/>
            </a:lvl4pPr>
            <a:lvl5pPr marL="1265801" indent="0">
              <a:buNone/>
              <a:defRPr sz="1385"/>
            </a:lvl5pPr>
            <a:lvl6pPr marL="1582252" indent="0">
              <a:buNone/>
              <a:defRPr sz="1385"/>
            </a:lvl6pPr>
            <a:lvl7pPr marL="1898703" indent="0">
              <a:buNone/>
              <a:defRPr sz="1385"/>
            </a:lvl7pPr>
            <a:lvl8pPr marL="2215154" indent="0">
              <a:buNone/>
              <a:defRPr sz="1385"/>
            </a:lvl8pPr>
            <a:lvl9pPr marL="2531603" indent="0">
              <a:buNone/>
              <a:defRPr sz="138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17876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5405" y="2600003"/>
            <a:ext cx="1727596" cy="3428122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831" baseline="0">
                <a:solidFill>
                  <a:schemeClr val="tx2"/>
                </a:solidFill>
              </a:defRPr>
            </a:lvl1pPr>
            <a:lvl2pPr marL="316449" indent="0">
              <a:buNone/>
              <a:defRPr sz="1938"/>
            </a:lvl2pPr>
            <a:lvl3pPr marL="632901" indent="0">
              <a:buNone/>
              <a:defRPr sz="1663"/>
            </a:lvl3pPr>
            <a:lvl4pPr marL="949351" indent="0">
              <a:buNone/>
              <a:defRPr sz="1385"/>
            </a:lvl4pPr>
            <a:lvl5pPr marL="1265801" indent="0">
              <a:buNone/>
              <a:defRPr sz="1385"/>
            </a:lvl5pPr>
            <a:lvl6pPr marL="1582252" indent="0">
              <a:buNone/>
              <a:defRPr sz="1385"/>
            </a:lvl6pPr>
            <a:lvl7pPr marL="1898703" indent="0">
              <a:buNone/>
              <a:defRPr sz="1385"/>
            </a:lvl7pPr>
            <a:lvl8pPr marL="2215154" indent="0">
              <a:buNone/>
              <a:defRPr sz="1385"/>
            </a:lvl8pPr>
            <a:lvl9pPr marL="2531603" indent="0">
              <a:buNone/>
              <a:defRPr sz="138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05002" y="2600000"/>
            <a:ext cx="4104120" cy="5929447"/>
          </a:xfrm>
        </p:spPr>
        <p:txBody>
          <a:bodyPr/>
          <a:lstStyle>
            <a:lvl1pPr>
              <a:spcBef>
                <a:spcPts val="831"/>
              </a:spcBef>
              <a:defRPr sz="1247">
                <a:solidFill>
                  <a:schemeClr val="tx1"/>
                </a:solidFill>
              </a:defRPr>
            </a:lvl1pPr>
            <a:lvl2pPr>
              <a:defRPr sz="1247">
                <a:solidFill>
                  <a:schemeClr val="tx1"/>
                </a:solidFill>
              </a:defRPr>
            </a:lvl2pPr>
            <a:lvl3pPr>
              <a:defRPr sz="1247">
                <a:solidFill>
                  <a:schemeClr val="tx1"/>
                </a:solidFill>
              </a:defRPr>
            </a:lvl3pPr>
            <a:lvl4pPr>
              <a:defRPr sz="1247">
                <a:solidFill>
                  <a:schemeClr val="tx1"/>
                </a:solidFill>
              </a:defRPr>
            </a:lvl4pPr>
            <a:lvl5pPr>
              <a:defRPr sz="1247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9900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4664" y="2600000"/>
            <a:ext cx="2835001" cy="588939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024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8670" y="3988962"/>
            <a:ext cx="2727000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8670" y="7137243"/>
            <a:ext cx="2727000" cy="0"/>
          </a:xfrm>
          <a:prstGeom prst="line">
            <a:avLst/>
          </a:prstGeom>
          <a:ln w="76200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458670" y="4196985"/>
            <a:ext cx="2970330" cy="13601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969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For more information:</a:t>
            </a:r>
          </a:p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969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South London Operational Delivery Network</a:t>
            </a:r>
          </a:p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969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Becket House</a:t>
            </a:r>
          </a:p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969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Lambeth Palace Road</a:t>
            </a:r>
          </a:p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969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London SE1 7EU</a:t>
            </a:r>
          </a:p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endParaRPr lang="en-GB" sz="969" kern="12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defTabSz="249468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969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	020 7188 7188 (Ext: 58526)</a:t>
            </a:r>
            <a:endParaRPr lang="en-GB" sz="485" kern="12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defTabSz="249468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485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	</a:t>
            </a:r>
            <a:endParaRPr lang="en-GB" sz="347" kern="12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defTabSz="249468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485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	</a:t>
            </a:r>
            <a:r>
              <a:rPr lang="en-GB" sz="969" i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Email address of contact</a:t>
            </a:r>
          </a:p>
        </p:txBody>
      </p:sp>
      <p:pic>
        <p:nvPicPr>
          <p:cNvPr id="8" name="Picture 7" descr="Contact_icons.a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44" y="6031886"/>
            <a:ext cx="216000" cy="416000"/>
          </a:xfrm>
          <a:prstGeom prst="rect">
            <a:avLst/>
          </a:prstGeom>
        </p:spPr>
      </p:pic>
      <p:pic>
        <p:nvPicPr>
          <p:cNvPr id="1026" name="Picture 2" descr="Image result for email icon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rgbClr val="005EB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57" y="6579183"/>
            <a:ext cx="193175" cy="37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461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fld id="{EF15B191-D38E-47DB-9AC0-CA283B18A259}" type="datetimeFigureOut">
              <a:rPr lang="en-GB" kern="120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defTabSz="912813" eaLnBrk="0" fontAlgn="base">
                <a:spcBef>
                  <a:spcPct val="0"/>
                </a:spcBef>
                <a:spcAft>
                  <a:spcPct val="0"/>
                </a:spcAft>
              </a:pPr>
              <a:t>06/01/2022</a:t>
            </a:fld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fld id="{E9C49279-5A9C-4929-A12C-76AE07DC28D3}" type="slidenum">
              <a:rPr lang="en-GB" kern="120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defTabSz="912813" eaLnBrk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42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idx="21"/>
          </p:nvPr>
        </p:nvSpPr>
        <p:spPr>
          <a:xfrm>
            <a:off x="405002" y="2600000"/>
            <a:ext cx="6048001" cy="599340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4725404" y="2600002"/>
            <a:ext cx="1727597" cy="342812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5001" y="2600000"/>
            <a:ext cx="4104122" cy="592944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traight Connector 3"/>
          <p:cNvSpPr/>
          <p:nvPr/>
        </p:nvSpPr>
        <p:spPr>
          <a:xfrm>
            <a:off x="458670" y="3988961"/>
            <a:ext cx="2727001" cy="1"/>
          </a:xfrm>
          <a:prstGeom prst="line">
            <a:avLst/>
          </a:prstGeom>
          <a:ln w="28575">
            <a:solidFill>
              <a:srgbClr val="005EB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6" name="Straight Connector 4"/>
          <p:cNvSpPr/>
          <p:nvPr/>
        </p:nvSpPr>
        <p:spPr>
          <a:xfrm>
            <a:off x="458670" y="7137242"/>
            <a:ext cx="2727001" cy="1"/>
          </a:xfrm>
          <a:prstGeom prst="line">
            <a:avLst/>
          </a:prstGeom>
          <a:ln w="76200">
            <a:solidFill>
              <a:srgbClr val="005EB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" name="TextBox 5"/>
          <p:cNvSpPr txBox="1"/>
          <p:nvPr/>
        </p:nvSpPr>
        <p:spPr>
          <a:xfrm>
            <a:off x="504389" y="4196984"/>
            <a:ext cx="2878892" cy="1167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900"/>
            </a:pPr>
            <a:r>
              <a:t>For more information:</a:t>
            </a:r>
          </a:p>
          <a:p>
            <a:pPr>
              <a:defRPr sz="900"/>
            </a:pPr>
            <a:r>
              <a:t>South London Operational Delivery Network</a:t>
            </a:r>
          </a:p>
          <a:p>
            <a:pPr>
              <a:defRPr sz="900"/>
            </a:pPr>
            <a:r>
              <a:t>Becket House</a:t>
            </a:r>
          </a:p>
          <a:p>
            <a:pPr>
              <a:defRPr sz="900"/>
            </a:pPr>
            <a:r>
              <a:t>1 Lambeth Palace Road</a:t>
            </a:r>
          </a:p>
          <a:p>
            <a:pPr>
              <a:defRPr sz="900"/>
            </a:pPr>
            <a:r>
              <a:t>London SE1 7EU</a:t>
            </a:r>
          </a:p>
          <a:p>
            <a:pPr>
              <a:defRPr sz="900"/>
            </a:pPr>
            <a:endParaRPr/>
          </a:p>
          <a:p>
            <a:pPr defTabSz="249468">
              <a:defRPr sz="900"/>
            </a:pPr>
            <a:r>
              <a:t>	020 7188 7188 (Ext: 58526)</a:t>
            </a:r>
            <a:endParaRPr sz="400"/>
          </a:p>
          <a:p>
            <a:pPr defTabSz="249468">
              <a:defRPr sz="400"/>
            </a:pPr>
            <a:r>
              <a:t>	</a:t>
            </a:r>
            <a:endParaRPr sz="300"/>
          </a:p>
          <a:p>
            <a:pPr defTabSz="249468">
              <a:defRPr sz="400"/>
            </a:pPr>
            <a:r>
              <a:t>	</a:t>
            </a:r>
            <a:r>
              <a:rPr sz="900" i="1"/>
              <a:t>Email address of contact</a:t>
            </a:r>
          </a:p>
        </p:txBody>
      </p:sp>
      <p:pic>
        <p:nvPicPr>
          <p:cNvPr id="5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144" y="6031886"/>
            <a:ext cx="216001" cy="4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6556" y="6579182"/>
            <a:ext cx="193176" cy="372041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78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7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57250" y="1621190"/>
            <a:ext cx="5143500" cy="3448758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ctr">
              <a:lnSpc>
                <a:spcPct val="100000"/>
              </a:lnSpc>
              <a:spcBef>
                <a:spcPts val="800"/>
              </a:spcBef>
              <a:defRPr sz="33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ClrTx/>
              <a:buSzTx/>
              <a:buFontTx/>
              <a:buNone/>
              <a:defRPr sz="1600"/>
            </a:lvl1pPr>
            <a:lvl2pPr marL="0" indent="316506" algn="ctr">
              <a:buClrTx/>
              <a:buSzTx/>
              <a:buFontTx/>
              <a:buNone/>
              <a:defRPr sz="1600"/>
            </a:lvl2pPr>
            <a:lvl3pPr marL="0" indent="633013" algn="ctr">
              <a:buClrTx/>
              <a:buSzTx/>
              <a:buFontTx/>
              <a:buNone/>
              <a:defRPr sz="1600"/>
            </a:lvl3pPr>
            <a:lvl4pPr marL="0" indent="949520" algn="ctr">
              <a:buClrTx/>
              <a:buSzTx/>
              <a:buFontTx/>
              <a:buNone/>
              <a:defRPr sz="1600"/>
            </a:lvl4pPr>
            <a:lvl5pPr marL="0" indent="1266024" algn="ctr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91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9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404813" y="2600325"/>
            <a:ext cx="6042422" cy="5888567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5EB8"/>
              </a:buClr>
              <a:buSzPct val="100000"/>
              <a:defRPr sz="1800"/>
            </a:lvl1pPr>
            <a:lvl2pPr>
              <a:buClr>
                <a:srgbClr val="005EB8"/>
              </a:buClr>
              <a:defRPr sz="1800"/>
            </a:lvl2pPr>
            <a:lvl3pPr>
              <a:buClr>
                <a:srgbClr val="005EB8"/>
              </a:buClr>
              <a:buSzPct val="100000"/>
              <a:defRPr sz="1800"/>
            </a:lvl3pPr>
            <a:lvl4pPr>
              <a:buClr>
                <a:srgbClr val="005EB8"/>
              </a:buClr>
              <a:defRPr sz="1800"/>
            </a:lvl4pPr>
            <a:lvl5pPr>
              <a:buClr>
                <a:srgbClr val="005EB8"/>
              </a:buClr>
              <a:buSzPct val="1000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traight Connector 5"/>
          <p:cNvSpPr/>
          <p:nvPr/>
        </p:nvSpPr>
        <p:spPr>
          <a:xfrm>
            <a:off x="415528" y="8725076"/>
            <a:ext cx="6031709" cy="1"/>
          </a:xfrm>
          <a:prstGeom prst="line">
            <a:avLst/>
          </a:prstGeom>
          <a:ln w="158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TextBox 1"/>
          <p:cNvSpPr txBox="1"/>
          <p:nvPr/>
        </p:nvSpPr>
        <p:spPr>
          <a:xfrm>
            <a:off x="461249" y="9217475"/>
            <a:ext cx="3192062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r>
              <a:t>South London Cardiac Operational Delivery Network</a:t>
            </a:r>
          </a:p>
        </p:txBody>
      </p:sp>
      <p:sp>
        <p:nvSpPr>
          <p:cNvPr id="103" name="Title 1"/>
          <p:cNvSpPr txBox="1"/>
          <p:nvPr/>
        </p:nvSpPr>
        <p:spPr>
          <a:xfrm>
            <a:off x="449909" y="376491"/>
            <a:ext cx="5956561" cy="508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3600"/>
              </a:lnSpc>
              <a:defRPr sz="1900" b="1">
                <a:solidFill>
                  <a:srgbClr val="005EB8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10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376491"/>
            <a:ext cx="1558683" cy="93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467917" y="2469625"/>
            <a:ext cx="5915026" cy="4120621"/>
          </a:xfrm>
          <a:prstGeom prst="rect">
            <a:avLst/>
          </a:prstGeom>
        </p:spPr>
        <p:txBody>
          <a:bodyPr lIns="45719" tIns="45719" rIns="45719" bIns="45719" anchor="b"/>
          <a:lstStyle>
            <a:lvl1pPr>
              <a:lnSpc>
                <a:spcPct val="100000"/>
              </a:lnSpc>
              <a:spcBef>
                <a:spcPts val="800"/>
              </a:spcBef>
              <a:defRPr sz="3300"/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917" y="6629227"/>
            <a:ext cx="5915026" cy="216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sz="1600"/>
            </a:lvl1pPr>
            <a:lvl2pPr marL="0" indent="316506">
              <a:buClrTx/>
              <a:buSzTx/>
              <a:buFontTx/>
              <a:buNone/>
              <a:defRPr sz="1600"/>
            </a:lvl2pPr>
            <a:lvl3pPr marL="0" indent="633013">
              <a:buClrTx/>
              <a:buSzTx/>
              <a:buFontTx/>
              <a:buNone/>
              <a:defRPr sz="1600"/>
            </a:lvl3pPr>
            <a:lvl4pPr marL="0" indent="949520">
              <a:buClrTx/>
              <a:buSzTx/>
              <a:buFontTx/>
              <a:buNone/>
              <a:defRPr sz="1600"/>
            </a:lvl4pPr>
            <a:lvl5pPr marL="0" indent="1266024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04190" y="376491"/>
            <a:ext cx="6048000" cy="130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05001" y="2600000"/>
            <a:ext cx="6048001" cy="5929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314700" y="8914694"/>
            <a:ext cx="1600200" cy="533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5pPr>
      <a:lvl6pPr marL="0" marR="0" indent="316506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6pPr>
      <a:lvl7pPr marL="0" marR="0" indent="633013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7pPr>
      <a:lvl8pPr marL="0" marR="0" indent="949520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8pPr>
      <a:lvl9pPr marL="0" marR="0" indent="1266024" algn="l" defTabSz="631912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solidFill>
            <a:srgbClr val="005EB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173639" marR="0" indent="-173639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25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73652" marR="0" indent="-173639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00000"/>
        <a:buFont typeface="Lucida Grande"/>
        <a:buChar char="–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73639" marR="0" indent="-173639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25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73652" marR="0" indent="-173639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00000"/>
        <a:buFont typeface="Lucida Grande"/>
        <a:buChar char="–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562678" marR="0" indent="-191223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25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728305" marR="0" indent="-146053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00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044756" marR="0" indent="-146053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00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361207" marR="0" indent="-146053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00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2677656" marR="0" indent="-146053" algn="l" defTabSz="631912" rtl="0" latinLnBrk="0">
        <a:lnSpc>
          <a:spcPts val="1500"/>
        </a:lnSpc>
        <a:spcBef>
          <a:spcPts val="800"/>
        </a:spcBef>
        <a:spcAft>
          <a:spcPts val="0"/>
        </a:spcAft>
        <a:buClr>
          <a:srgbClr val="294193"/>
        </a:buClr>
        <a:buSzPct val="100000"/>
        <a:buFont typeface="Lucida Grande"/>
        <a:buChar char="•"/>
        <a:tabLst/>
        <a:defRPr sz="1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5612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2812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0012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7213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1236" y="3185055"/>
            <a:ext cx="6048375" cy="155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698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hf hdr="0" ftr="0" dt="0"/>
  <p:txStyles>
    <p:titleStyle>
      <a:lvl1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lang="en-GB" sz="2214" b="1" kern="1200">
          <a:solidFill>
            <a:srgbClr val="005EB8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316507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6pPr>
      <a:lvl7pPr marL="633013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7pPr>
      <a:lvl8pPr marL="949520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8pPr>
      <a:lvl9pPr marL="1266025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9pPr>
    </p:titleStyle>
    <p:bodyStyle>
      <a:lvl1pPr marL="173639" indent="-173639" algn="l" defTabSz="631913" rtl="0" eaLnBrk="1" fontAlgn="base" hangingPunct="1">
        <a:lnSpc>
          <a:spcPts val="1592"/>
        </a:lnSpc>
        <a:spcBef>
          <a:spcPts val="831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b="1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373653" indent="-173639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73639" indent="-173639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373653" indent="-173639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562678" indent="-191223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740477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6928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379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9828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449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2901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351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5801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252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8703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154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1603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cg12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bnf.nice.org.uk/treatment-summary/stable-angin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nip and Round Single Corner Rectangle 152">
            <a:hlinkClick r:id="rId2" action="ppaction://hlinksldjump"/>
          </p:cNvPr>
          <p:cNvSpPr/>
          <p:nvPr/>
        </p:nvSpPr>
        <p:spPr>
          <a:xfrm>
            <a:off x="5621240" y="2523436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kern="1200" dirty="0">
                <a:solidFill>
                  <a:srgbClr val="C00000"/>
                </a:solidFill>
              </a:rPr>
              <a:t>See Box 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60698" y="178102"/>
            <a:ext cx="477220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kern="1200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Rapid access chest pain referral pathway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661480" y="2866937"/>
            <a:ext cx="5472000" cy="433274"/>
          </a:xfrm>
          <a:prstGeom prst="rect">
            <a:avLst/>
          </a:prstGeom>
          <a:solidFill>
            <a:srgbClr val="005EB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kern="1200" dirty="0">
                <a:solidFill>
                  <a:prstClr val="white"/>
                </a:solidFill>
              </a:rPr>
              <a:t>Intermittent </a:t>
            </a:r>
            <a:r>
              <a:rPr lang="en-GB" sz="1100" b="1" kern="1200" dirty="0" smtClean="0">
                <a:solidFill>
                  <a:prstClr val="white"/>
                </a:solidFill>
              </a:rPr>
              <a:t>chest discomfort </a:t>
            </a:r>
            <a:r>
              <a:rPr lang="en-GB" sz="1100" b="1" kern="1200" dirty="0">
                <a:solidFill>
                  <a:prstClr val="white"/>
                </a:solidFill>
              </a:rPr>
              <a:t>of recent </a:t>
            </a:r>
            <a:r>
              <a:rPr lang="en-GB" sz="1100" b="1" kern="1200" dirty="0" smtClean="0">
                <a:solidFill>
                  <a:prstClr val="white"/>
                </a:solidFill>
              </a:rPr>
              <a:t>onset </a:t>
            </a:r>
          </a:p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100" kern="1200" dirty="0" smtClean="0">
                <a:solidFill>
                  <a:prstClr val="white"/>
                </a:solidFill>
              </a:rPr>
              <a:t>(</a:t>
            </a:r>
            <a:r>
              <a:rPr lang="en-GB" sz="1100" kern="1200" dirty="0">
                <a:solidFill>
                  <a:prstClr val="white"/>
                </a:solidFill>
              </a:rPr>
              <a:t>within 2-3 </a:t>
            </a:r>
            <a:r>
              <a:rPr lang="en-GB" sz="1100" kern="1200" dirty="0" smtClean="0">
                <a:solidFill>
                  <a:prstClr val="white"/>
                </a:solidFill>
              </a:rPr>
              <a:t>months)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1480" y="3425389"/>
            <a:ext cx="5472000" cy="93186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kern="1200" dirty="0">
                <a:solidFill>
                  <a:prstClr val="white"/>
                </a:solidFill>
              </a:rPr>
              <a:t>Features of </a:t>
            </a:r>
            <a:r>
              <a:rPr lang="en-GB" sz="1050" b="1" kern="1200" dirty="0" smtClean="0">
                <a:solidFill>
                  <a:prstClr val="white"/>
                </a:solidFill>
              </a:rPr>
              <a:t>angina pectoris</a:t>
            </a:r>
            <a:endParaRPr lang="en-GB" sz="1050" b="1" kern="1200" dirty="0">
              <a:solidFill>
                <a:prstClr val="white"/>
              </a:solidFill>
            </a:endParaRPr>
          </a:p>
          <a:p>
            <a:pPr marL="352425" indent="-169863" defTabSz="912813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50" kern="1200" dirty="0" smtClean="0">
                <a:solidFill>
                  <a:prstClr val="white"/>
                </a:solidFill>
              </a:rPr>
              <a:t>Retrosternal </a:t>
            </a:r>
            <a:r>
              <a:rPr lang="en-GB" sz="1050" kern="1200" dirty="0">
                <a:solidFill>
                  <a:prstClr val="white"/>
                </a:solidFill>
              </a:rPr>
              <a:t>discomfort of characteristic quality (constriction </a:t>
            </a:r>
            <a:r>
              <a:rPr lang="en-GB" sz="1050" kern="1200" dirty="0" smtClean="0">
                <a:solidFill>
                  <a:prstClr val="white"/>
                </a:solidFill>
              </a:rPr>
              <a:t>/ pressure / weight</a:t>
            </a:r>
            <a:r>
              <a:rPr lang="en-GB" sz="1050" kern="1200" dirty="0">
                <a:solidFill>
                  <a:prstClr val="white"/>
                </a:solidFill>
              </a:rPr>
              <a:t>) and duration </a:t>
            </a:r>
            <a:r>
              <a:rPr lang="en-GB" sz="1050" kern="1200" dirty="0" smtClean="0">
                <a:solidFill>
                  <a:prstClr val="white"/>
                </a:solidFill>
              </a:rPr>
              <a:t>(</a:t>
            </a:r>
            <a:r>
              <a:rPr lang="en-GB" sz="1050" kern="1200" dirty="0" smtClean="0">
                <a:solidFill>
                  <a:prstClr val="white"/>
                </a:solidFill>
              </a:rPr>
              <a:t>2-15 </a:t>
            </a:r>
            <a:r>
              <a:rPr lang="en-GB" sz="1050" kern="1200" dirty="0" smtClean="0">
                <a:solidFill>
                  <a:prstClr val="white"/>
                </a:solidFill>
              </a:rPr>
              <a:t>minutes</a:t>
            </a:r>
            <a:r>
              <a:rPr lang="en-GB" sz="1050" kern="1200" dirty="0">
                <a:solidFill>
                  <a:prstClr val="white"/>
                </a:solidFill>
              </a:rPr>
              <a:t>)</a:t>
            </a:r>
          </a:p>
          <a:p>
            <a:pPr marL="352425" indent="-169863" defTabSz="912813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50" kern="1200" dirty="0" smtClean="0">
                <a:solidFill>
                  <a:prstClr val="white"/>
                </a:solidFill>
              </a:rPr>
              <a:t>Provoked </a:t>
            </a:r>
            <a:r>
              <a:rPr lang="en-GB" sz="1050" kern="1200" dirty="0">
                <a:solidFill>
                  <a:prstClr val="white"/>
                </a:solidFill>
              </a:rPr>
              <a:t>by physical effort and </a:t>
            </a:r>
            <a:r>
              <a:rPr lang="en-GB" sz="1050" kern="1200" dirty="0" smtClean="0">
                <a:solidFill>
                  <a:prstClr val="white"/>
                </a:solidFill>
              </a:rPr>
              <a:t>/ or </a:t>
            </a:r>
            <a:r>
              <a:rPr lang="en-GB" sz="1050" kern="1200" dirty="0">
                <a:solidFill>
                  <a:prstClr val="white"/>
                </a:solidFill>
              </a:rPr>
              <a:t>acute emotional stress</a:t>
            </a:r>
          </a:p>
          <a:p>
            <a:pPr marL="352425" indent="-169863" defTabSz="912813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50" kern="1200" dirty="0" smtClean="0">
                <a:solidFill>
                  <a:prstClr val="white"/>
                </a:solidFill>
              </a:rPr>
              <a:t>Relieved </a:t>
            </a:r>
            <a:r>
              <a:rPr lang="en-GB" sz="1050" kern="1200" dirty="0">
                <a:solidFill>
                  <a:prstClr val="white"/>
                </a:solidFill>
              </a:rPr>
              <a:t>within minutes by rest and /or sublingual glyceryl </a:t>
            </a:r>
            <a:r>
              <a:rPr lang="en-GB" sz="1050" kern="1200" dirty="0" err="1" smtClean="0">
                <a:solidFill>
                  <a:prstClr val="white"/>
                </a:solidFill>
              </a:rPr>
              <a:t>trinitrate</a:t>
            </a:r>
            <a:endParaRPr lang="en-GB" sz="1050" kern="1200" dirty="0" smtClean="0">
              <a:solidFill>
                <a:prstClr val="white"/>
              </a:solidFill>
            </a:endParaRPr>
          </a:p>
          <a:p>
            <a:pPr marL="182562"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kern="1200" dirty="0" smtClean="0">
                <a:solidFill>
                  <a:prstClr val="white"/>
                </a:solidFill>
              </a:rPr>
              <a:t>See RACPC referral form and algorithm for assessing type of chest pain</a:t>
            </a:r>
            <a:endParaRPr lang="en-GB" sz="1050" b="1" kern="1200" dirty="0">
              <a:solidFill>
                <a:prstClr val="white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2133878" y="4515553"/>
            <a:ext cx="2519258" cy="710461"/>
          </a:xfrm>
          <a:prstGeom prst="diamond">
            <a:avLst/>
          </a:prstGeom>
          <a:solidFill>
            <a:srgbClr val="DFEDF9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black"/>
                </a:solidFill>
              </a:rPr>
              <a:t>How many features does the patient display?</a:t>
            </a:r>
            <a:endParaRPr lang="en-GB" sz="1000" kern="1200" dirty="0">
              <a:solidFill>
                <a:prstClr val="black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390779" y="6420898"/>
            <a:ext cx="1296000" cy="540181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Consider alternative diagnoses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99" name="Snip and Round Single Corner Rectangle 98">
            <a:hlinkClick r:id="rId2" action="ppaction://hlinksldjump"/>
          </p:cNvPr>
          <p:cNvSpPr/>
          <p:nvPr/>
        </p:nvSpPr>
        <p:spPr>
          <a:xfrm>
            <a:off x="1905567" y="7659530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kern="1200" dirty="0">
                <a:solidFill>
                  <a:srgbClr val="C00000"/>
                </a:solidFill>
              </a:rPr>
              <a:t>See Box 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313214" y="5191165"/>
            <a:ext cx="852811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  <a:cs typeface="+mn-cs"/>
              </a:rPr>
              <a:t>3 features</a:t>
            </a:r>
            <a:endParaRPr lang="en-GB" sz="1000" kern="1200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44" name="Straight Arrow Connector 143"/>
          <p:cNvCxnSpPr>
            <a:stCxn id="224" idx="2"/>
            <a:endCxn id="4" idx="0"/>
          </p:cNvCxnSpPr>
          <p:nvPr/>
        </p:nvCxnSpPr>
        <p:spPr>
          <a:xfrm>
            <a:off x="3397480" y="3300211"/>
            <a:ext cx="0" cy="12517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55" y="136186"/>
            <a:ext cx="1814787" cy="565477"/>
          </a:xfrm>
          <a:prstGeom prst="rect">
            <a:avLst/>
          </a:prstGeom>
        </p:spPr>
      </p:pic>
      <p:sp>
        <p:nvSpPr>
          <p:cNvPr id="121" name="Rectangle 120"/>
          <p:cNvSpPr/>
          <p:nvPr/>
        </p:nvSpPr>
        <p:spPr>
          <a:xfrm>
            <a:off x="1097587" y="5673080"/>
            <a:ext cx="1296000" cy="492881"/>
          </a:xfrm>
          <a:prstGeom prst="rect">
            <a:avLst/>
          </a:prstGeom>
          <a:solidFill>
            <a:srgbClr val="003F7E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Typical angina </a:t>
            </a:r>
            <a:br>
              <a:rPr lang="en-GB" sz="1000" kern="1200" dirty="0" smtClean="0">
                <a:solidFill>
                  <a:prstClr val="white"/>
                </a:solidFill>
              </a:rPr>
            </a:br>
            <a:r>
              <a:rPr lang="en-GB" sz="1000" kern="1200" dirty="0" smtClean="0">
                <a:solidFill>
                  <a:prstClr val="white"/>
                </a:solidFill>
              </a:rPr>
              <a:t>(3 of 3 features)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745507" y="5659953"/>
            <a:ext cx="1296000" cy="506519"/>
          </a:xfrm>
          <a:prstGeom prst="rect">
            <a:avLst/>
          </a:prstGeom>
          <a:solidFill>
            <a:srgbClr val="005EB8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Atypical angina </a:t>
            </a:r>
            <a:br>
              <a:rPr lang="en-GB" sz="1000" kern="1200" dirty="0" smtClean="0">
                <a:solidFill>
                  <a:prstClr val="white"/>
                </a:solidFill>
              </a:rPr>
            </a:br>
            <a:r>
              <a:rPr lang="en-GB" sz="1000" kern="1200" dirty="0" smtClean="0">
                <a:solidFill>
                  <a:prstClr val="white"/>
                </a:solidFill>
              </a:rPr>
              <a:t>(2 of 3 features)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390779" y="5673080"/>
            <a:ext cx="1296000" cy="491714"/>
          </a:xfrm>
          <a:prstGeom prst="rect">
            <a:avLst/>
          </a:prstGeom>
          <a:solidFill>
            <a:srgbClr val="3B9DFF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Non angina</a:t>
            </a:r>
            <a:br>
              <a:rPr lang="en-GB" sz="1000" kern="1200" dirty="0" smtClean="0">
                <a:solidFill>
                  <a:prstClr val="white"/>
                </a:solidFill>
              </a:rPr>
            </a:br>
            <a:r>
              <a:rPr lang="en-GB" sz="1000" kern="1200" dirty="0" smtClean="0">
                <a:solidFill>
                  <a:prstClr val="white"/>
                </a:solidFill>
              </a:rPr>
              <a:t> chest discomfort</a:t>
            </a:r>
            <a:br>
              <a:rPr lang="en-GB" sz="1000" kern="1200" dirty="0" smtClean="0">
                <a:solidFill>
                  <a:prstClr val="white"/>
                </a:solidFill>
              </a:rPr>
            </a:br>
            <a:r>
              <a:rPr lang="en-GB" sz="1000" kern="1200" dirty="0" smtClean="0">
                <a:solidFill>
                  <a:prstClr val="white"/>
                </a:solidFill>
              </a:rPr>
              <a:t>(0 or 1 of 3 features)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cxnSp>
        <p:nvCxnSpPr>
          <p:cNvPr id="15" name="Elbow Connector 14"/>
          <p:cNvCxnSpPr>
            <a:stCxn id="6" idx="2"/>
            <a:endCxn id="121" idx="0"/>
          </p:cNvCxnSpPr>
          <p:nvPr/>
        </p:nvCxnSpPr>
        <p:spPr>
          <a:xfrm rot="5400000">
            <a:off x="2346014" y="4625587"/>
            <a:ext cx="447066" cy="1647920"/>
          </a:xfrm>
          <a:prstGeom prst="bentConnector3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6" idx="2"/>
            <a:endCxn id="123" idx="0"/>
          </p:cNvCxnSpPr>
          <p:nvPr/>
        </p:nvCxnSpPr>
        <p:spPr>
          <a:xfrm rot="16200000" flipH="1">
            <a:off x="3992610" y="4626911"/>
            <a:ext cx="447066" cy="1645272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6" idx="2"/>
            <a:endCxn id="122" idx="0"/>
          </p:cNvCxnSpPr>
          <p:nvPr/>
        </p:nvCxnSpPr>
        <p:spPr>
          <a:xfrm>
            <a:off x="3393507" y="5226014"/>
            <a:ext cx="0" cy="4339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>
            <a:off x="3393507" y="4370860"/>
            <a:ext cx="3973" cy="1582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1885547" y="6420898"/>
            <a:ext cx="1368000" cy="540181"/>
          </a:xfrm>
          <a:prstGeom prst="rect">
            <a:avLst/>
          </a:prstGeom>
          <a:solidFill>
            <a:srgbClr val="FF66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Consider likelihood of coronary atheroma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554316" y="5191165"/>
            <a:ext cx="852811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  <a:cs typeface="+mn-cs"/>
              </a:rPr>
              <a:t>2 features</a:t>
            </a:r>
            <a:endParaRPr lang="en-GB" sz="1000" kern="1200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487699" y="5187675"/>
            <a:ext cx="1089925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  <a:cs typeface="+mn-cs"/>
              </a:rPr>
              <a:t>0 or 1 features</a:t>
            </a:r>
            <a:endParaRPr lang="en-GB" sz="1000" kern="1200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38" name="Elbow Connector 137"/>
          <p:cNvCxnSpPr>
            <a:stCxn id="121" idx="2"/>
            <a:endCxn id="133" idx="0"/>
          </p:cNvCxnSpPr>
          <p:nvPr/>
        </p:nvCxnSpPr>
        <p:spPr>
          <a:xfrm rot="16200000" flipH="1">
            <a:off x="2030099" y="5881449"/>
            <a:ext cx="254937" cy="823960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122" idx="2"/>
            <a:endCxn id="133" idx="0"/>
          </p:cNvCxnSpPr>
          <p:nvPr/>
        </p:nvCxnSpPr>
        <p:spPr>
          <a:xfrm rot="5400000">
            <a:off x="2854314" y="5881705"/>
            <a:ext cx="254426" cy="823960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3" idx="2"/>
            <a:endCxn id="78" idx="0"/>
          </p:cNvCxnSpPr>
          <p:nvPr/>
        </p:nvCxnSpPr>
        <p:spPr>
          <a:xfrm>
            <a:off x="5038779" y="6164794"/>
            <a:ext cx="0" cy="2561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0" y="609231"/>
            <a:ext cx="66919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General guidance</a:t>
            </a:r>
          </a:p>
          <a:p>
            <a:pPr marL="182563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This 2-week clinical pathway is designed to offer rapid diagnosis and cardiac specialist care for patients with suspected recent-onset stable angina pectoris only. </a:t>
            </a:r>
            <a:r>
              <a:rPr lang="en-GB" sz="1100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Clinical suspicion of acute coronary syndrome should instead prompt emergency referral to your local ED. </a:t>
            </a:r>
          </a:p>
          <a:p>
            <a:pPr marL="354013" indent="-171450" defTabSz="912813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kern="1200" dirty="0" smtClean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For </a:t>
            </a:r>
            <a:r>
              <a:rPr lang="en-GB" sz="1000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continuity of care, if the patient has a named </a:t>
            </a:r>
            <a:r>
              <a:rPr lang="en-GB" sz="1000" kern="1200" dirty="0" smtClean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interventional cardiologist</a:t>
            </a:r>
            <a:r>
              <a:rPr lang="en-GB" sz="1000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, </a:t>
            </a:r>
            <a:r>
              <a:rPr lang="en-GB" sz="1000" kern="1200" dirty="0" smtClean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he / she </a:t>
            </a:r>
            <a:r>
              <a:rPr lang="en-GB" sz="1000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will be notified by RACPC </a:t>
            </a:r>
            <a:r>
              <a:rPr lang="en-GB" sz="1000" kern="1200" dirty="0" smtClean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clinicians </a:t>
            </a:r>
            <a:r>
              <a:rPr lang="en-GB" sz="1000" kern="1200" dirty="0">
                <a:solidFill>
                  <a:prstClr val="black"/>
                </a:solidFill>
                <a:ea typeface="ＭＳ Ｐゴシック" panose="020B0600070205080204" pitchFamily="34" charset="-128"/>
                <a:cs typeface="+mn-cs"/>
              </a:rPr>
              <a:t>urgently where PCI or CABG has been undertaken within the last year. </a:t>
            </a:r>
            <a:endParaRPr lang="en-GB" sz="1000" kern="1200" dirty="0" smtClean="0">
              <a:solidFill>
                <a:prstClr val="black"/>
              </a:solidFill>
              <a:ea typeface="ＭＳ Ｐゴシック" panose="020B0600070205080204" pitchFamily="34" charset="-128"/>
              <a:cs typeface="+mn-cs"/>
            </a:endParaRPr>
          </a:p>
          <a:p>
            <a:pPr marL="354013" indent="-171450" defTabSz="912813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Patients with exertional shortness of </a:t>
            </a:r>
            <a:r>
              <a:rPr lang="en-GB" sz="10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breath, eased by rest or sublingual glyceryl </a:t>
            </a:r>
            <a:r>
              <a:rPr lang="en-GB" sz="1000" kern="1200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trinitrate</a:t>
            </a:r>
            <a:r>
              <a:rPr lang="en-GB" sz="10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lang="en-GB" sz="1000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considered to be an angina-equivalent may be seen, </a:t>
            </a:r>
            <a:r>
              <a:rPr lang="en-GB" sz="10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if there is evidence within the attached consultation notes that other alternative </a:t>
            </a:r>
            <a:r>
              <a:rPr lang="en-GB" sz="1000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diagnoses </a:t>
            </a:r>
            <a:r>
              <a:rPr lang="en-GB" sz="10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have been considered and bloods taken to rule out anaemia and heart failure. </a:t>
            </a:r>
            <a:r>
              <a:rPr lang="en-GB" sz="1000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Consider carrying out NT-</a:t>
            </a:r>
            <a:r>
              <a:rPr lang="en-GB" sz="1000" kern="12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proBNP</a:t>
            </a:r>
            <a:r>
              <a:rPr lang="en-GB" sz="1000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/echo/lung function tests in the first instance. </a:t>
            </a:r>
            <a:r>
              <a:rPr lang="en-GB" sz="10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Consider requesting Advice and Guidance.  </a:t>
            </a:r>
            <a:r>
              <a:rPr lang="en-GB" sz="1000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Referrals not meeting these criteria may be rejected and </a:t>
            </a:r>
            <a:r>
              <a:rPr lang="en-GB" sz="10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returned</a:t>
            </a:r>
            <a:r>
              <a:rPr lang="en-GB" sz="1000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GB" sz="10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for further investigations in primary care or referral to a more appropriate clinic.</a:t>
            </a:r>
            <a:endParaRPr lang="en-GB" sz="1000" kern="1200" dirty="0" smtClean="0">
              <a:solidFill>
                <a:prstClr val="black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216751" y="7183567"/>
            <a:ext cx="1195473" cy="400110"/>
          </a:xfrm>
          <a:prstGeom prst="rect">
            <a:avLst/>
          </a:prstGeom>
          <a:solidFill>
            <a:srgbClr val="00CC99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Male ≥ 30 </a:t>
            </a:r>
            <a:r>
              <a:rPr lang="en-GB" sz="1000" kern="1200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yrs</a:t>
            </a:r>
            <a:endParaRPr lang="en-GB" sz="1000" kern="1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Female ≥ 40 </a:t>
            </a:r>
            <a:r>
              <a:rPr lang="en-GB" sz="1000" kern="1200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yrs</a:t>
            </a:r>
            <a:endParaRPr lang="en-GB" sz="1000" kern="1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739787" y="7183062"/>
            <a:ext cx="1195473" cy="400110"/>
          </a:xfrm>
          <a:prstGeom prst="rect">
            <a:avLst/>
          </a:prstGeom>
          <a:solidFill>
            <a:srgbClr val="00CC99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Male &lt; 30 </a:t>
            </a:r>
            <a:r>
              <a:rPr lang="en-GB" sz="1000" kern="1200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yrs</a:t>
            </a:r>
            <a:endParaRPr lang="en-GB" sz="1000" kern="1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Female &lt; 40 </a:t>
            </a:r>
            <a:r>
              <a:rPr lang="en-GB" sz="1000" kern="1200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yrs</a:t>
            </a:r>
            <a:endParaRPr lang="en-GB" sz="1000" kern="1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2" name="Snip and Round Single Corner Rectangle 171">
            <a:hlinkClick r:id="rId2" action="ppaction://hlinksldjump"/>
          </p:cNvPr>
          <p:cNvSpPr/>
          <p:nvPr/>
        </p:nvSpPr>
        <p:spPr>
          <a:xfrm>
            <a:off x="2534623" y="8492595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kern="1200" dirty="0">
                <a:solidFill>
                  <a:srgbClr val="C00000"/>
                </a:solidFill>
              </a:rPr>
              <a:t>See Box </a:t>
            </a:r>
            <a:r>
              <a:rPr lang="en-GB" sz="1000" b="1" kern="1200" dirty="0" smtClean="0">
                <a:solidFill>
                  <a:srgbClr val="C00000"/>
                </a:solidFill>
              </a:rPr>
              <a:t>4</a:t>
            </a:r>
            <a:endParaRPr lang="en-GB" sz="1000" b="1" kern="1200" dirty="0">
              <a:solidFill>
                <a:srgbClr val="C000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216750" y="7999315"/>
            <a:ext cx="1195474" cy="408178"/>
          </a:xfrm>
          <a:prstGeom prst="rect">
            <a:avLst/>
          </a:prstGeom>
          <a:solidFill>
            <a:srgbClr val="FF66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Note risk factors for atherosclerosis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171" name="Snip and Round Single Corner Rectangle 170">
            <a:hlinkClick r:id="rId2" action="ppaction://hlinksldjump"/>
          </p:cNvPr>
          <p:cNvSpPr/>
          <p:nvPr/>
        </p:nvSpPr>
        <p:spPr>
          <a:xfrm>
            <a:off x="3416041" y="7649567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kern="1200" dirty="0">
                <a:solidFill>
                  <a:srgbClr val="C00000"/>
                </a:solidFill>
              </a:rPr>
              <a:t>See Box </a:t>
            </a:r>
            <a:r>
              <a:rPr lang="en-GB" sz="1000" b="1" kern="1200" dirty="0" smtClean="0">
                <a:solidFill>
                  <a:srgbClr val="C00000"/>
                </a:solidFill>
              </a:rPr>
              <a:t>3</a:t>
            </a:r>
            <a:endParaRPr lang="en-GB" sz="1000" b="1" kern="1200" dirty="0">
              <a:solidFill>
                <a:srgbClr val="C00000"/>
              </a:solidFill>
            </a:endParaRPr>
          </a:p>
        </p:txBody>
      </p:sp>
      <p:cxnSp>
        <p:nvCxnSpPr>
          <p:cNvPr id="188" name="Elbow Connector 187"/>
          <p:cNvCxnSpPr>
            <a:stCxn id="133" idx="2"/>
            <a:endCxn id="159" idx="0"/>
          </p:cNvCxnSpPr>
          <p:nvPr/>
        </p:nvCxnSpPr>
        <p:spPr>
          <a:xfrm rot="5400000">
            <a:off x="2080774" y="6694794"/>
            <a:ext cx="222488" cy="755059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lbow Connector 190"/>
          <p:cNvCxnSpPr>
            <a:stCxn id="133" idx="2"/>
            <a:endCxn id="160" idx="0"/>
          </p:cNvCxnSpPr>
          <p:nvPr/>
        </p:nvCxnSpPr>
        <p:spPr>
          <a:xfrm rot="16200000" flipH="1">
            <a:off x="2842544" y="6688081"/>
            <a:ext cx="221983" cy="767977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2747396" y="7997552"/>
            <a:ext cx="1180254" cy="4295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 smtClean="0">
                <a:solidFill>
                  <a:prstClr val="white"/>
                </a:solidFill>
              </a:rPr>
              <a:t>Consider alternative diagnoses</a:t>
            </a:r>
            <a:endParaRPr lang="en-GB" sz="1000" kern="1200" dirty="0">
              <a:solidFill>
                <a:prstClr val="white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90351" y="8841432"/>
            <a:ext cx="2448272" cy="64807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kern="1200" dirty="0" smtClean="0">
                <a:solidFill>
                  <a:prstClr val="white"/>
                </a:solidFill>
              </a:rPr>
              <a:t>Refer to local rapid access chest pain clinic </a:t>
            </a:r>
            <a:r>
              <a:rPr lang="en-GB" sz="1000" kern="1200" dirty="0" smtClean="0">
                <a:solidFill>
                  <a:prstClr val="white"/>
                </a:solidFill>
              </a:rPr>
              <a:t>(</a:t>
            </a:r>
            <a:r>
              <a:rPr lang="en-GB" sz="1000" kern="1200" dirty="0">
                <a:solidFill>
                  <a:prstClr val="white"/>
                </a:solidFill>
              </a:rPr>
              <a:t>2-week wait)</a:t>
            </a:r>
          </a:p>
          <a:p>
            <a:pPr algn="ctr"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1000" kern="1200" dirty="0">
                <a:solidFill>
                  <a:prstClr val="white"/>
                </a:solidFill>
              </a:rPr>
              <a:t>Convey any </a:t>
            </a:r>
            <a:r>
              <a:rPr lang="en-GB" sz="1000" kern="1200" dirty="0" smtClean="0">
                <a:solidFill>
                  <a:prstClr val="white"/>
                </a:solidFill>
              </a:rPr>
              <a:t>communication difficulty and whether </a:t>
            </a:r>
            <a:r>
              <a:rPr lang="en-GB" sz="1000" kern="1200" dirty="0">
                <a:solidFill>
                  <a:prstClr val="white"/>
                </a:solidFill>
              </a:rPr>
              <a:t>translator required</a:t>
            </a:r>
          </a:p>
        </p:txBody>
      </p:sp>
      <p:cxnSp>
        <p:nvCxnSpPr>
          <p:cNvPr id="196" name="Straight Arrow Connector 195"/>
          <p:cNvCxnSpPr>
            <a:stCxn id="159" idx="2"/>
            <a:endCxn id="161" idx="0"/>
          </p:cNvCxnSpPr>
          <p:nvPr/>
        </p:nvCxnSpPr>
        <p:spPr>
          <a:xfrm flipH="1">
            <a:off x="1814487" y="7583677"/>
            <a:ext cx="1" cy="41563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60" idx="2"/>
            <a:endCxn id="149" idx="0"/>
          </p:cNvCxnSpPr>
          <p:nvPr/>
        </p:nvCxnSpPr>
        <p:spPr>
          <a:xfrm flipH="1">
            <a:off x="3337523" y="7583172"/>
            <a:ext cx="1" cy="4143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61" idx="2"/>
            <a:endCxn id="162" idx="0"/>
          </p:cNvCxnSpPr>
          <p:nvPr/>
        </p:nvCxnSpPr>
        <p:spPr>
          <a:xfrm>
            <a:off x="1814487" y="8407493"/>
            <a:ext cx="0" cy="4339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158546" y="9489504"/>
            <a:ext cx="1432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eaLnBrk="0" fontAlgn="base">
              <a:spcBef>
                <a:spcPct val="0"/>
              </a:spcBef>
              <a:spcAft>
                <a:spcPct val="0"/>
              </a:spcAft>
            </a:pPr>
            <a:r>
              <a:rPr lang="en-GB" sz="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Updated </a:t>
            </a:r>
            <a:r>
              <a:rPr lang="en-GB" sz="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January 2022</a:t>
            </a:r>
            <a:endParaRPr lang="en-GB" sz="800" kern="12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6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8" descr="Picture 2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5155" y="136185"/>
            <a:ext cx="1814788" cy="565479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TextBox 31"/>
          <p:cNvSpPr txBox="1"/>
          <p:nvPr/>
        </p:nvSpPr>
        <p:spPr>
          <a:xfrm>
            <a:off x="260697" y="229663"/>
            <a:ext cx="4772207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t>Rapid access chest pain pathway</a:t>
            </a:r>
          </a:p>
        </p:txBody>
      </p:sp>
      <p:grpSp>
        <p:nvGrpSpPr>
          <p:cNvPr id="280" name="Group 35"/>
          <p:cNvGrpSpPr/>
          <p:nvPr/>
        </p:nvGrpSpPr>
        <p:grpSpPr>
          <a:xfrm>
            <a:off x="183135" y="1036737"/>
            <a:ext cx="6547889" cy="756001"/>
            <a:chOff x="0" y="0"/>
            <a:chExt cx="6547888" cy="756000"/>
          </a:xfrm>
        </p:grpSpPr>
        <p:grpSp>
          <p:nvGrpSpPr>
            <p:cNvPr id="276" name="Rectangle 36"/>
            <p:cNvGrpSpPr/>
            <p:nvPr/>
          </p:nvGrpSpPr>
          <p:grpSpPr>
            <a:xfrm>
              <a:off x="467999" y="255"/>
              <a:ext cx="6079889" cy="755746"/>
              <a:chOff x="0" y="0"/>
              <a:chExt cx="6079888" cy="755744"/>
            </a:xfrm>
          </p:grpSpPr>
          <p:sp>
            <p:nvSpPr>
              <p:cNvPr id="274" name="Rectangle"/>
              <p:cNvSpPr/>
              <p:nvPr/>
            </p:nvSpPr>
            <p:spPr>
              <a:xfrm>
                <a:off x="-1" y="-1"/>
                <a:ext cx="6079890" cy="755746"/>
              </a:xfrm>
              <a:prstGeom prst="rect">
                <a:avLst/>
              </a:prstGeom>
              <a:noFill/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5" name="Patients can be referred via this pathway:…"/>
              <p:cNvSpPr txBox="1"/>
              <p:nvPr/>
            </p:nvSpPr>
            <p:spPr>
              <a:xfrm>
                <a:off x="39174" y="100549"/>
                <a:ext cx="6037540" cy="5546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indent="92075">
                  <a:defRPr sz="1000" b="1"/>
                </a:pPr>
                <a:r>
                  <a:t>Patients can be referred via this pathway</a:t>
                </a:r>
                <a:r>
                  <a:rPr b="0"/>
                  <a:t>:</a:t>
                </a:r>
                <a:endParaRPr>
                  <a:solidFill>
                    <a:srgbClr val="FFFFFF"/>
                  </a:solidFill>
                </a:endParaRPr>
              </a:p>
              <a:p>
                <a:pPr indent="92075">
                  <a:defRPr sz="1000"/>
                </a:pPr>
                <a:r>
                  <a:t>(a) whether there is a known history of coronary artery disease or not</a:t>
                </a:r>
                <a:endParaRPr>
                  <a:solidFill>
                    <a:srgbClr val="FFFFFF"/>
                  </a:solidFill>
                </a:endParaRPr>
              </a:p>
              <a:p>
                <a:pPr indent="92075">
                  <a:defRPr sz="1000"/>
                </a:pPr>
                <a:r>
                  <a:t>(b) if they complain of left arm, neck and jaw discomfort, providing other characteristics are consistent with angina pectoris </a:t>
                </a:r>
              </a:p>
            </p:txBody>
          </p:sp>
        </p:grpSp>
        <p:grpSp>
          <p:nvGrpSpPr>
            <p:cNvPr id="279" name="Rectangle 37"/>
            <p:cNvGrpSpPr/>
            <p:nvPr/>
          </p:nvGrpSpPr>
          <p:grpSpPr>
            <a:xfrm>
              <a:off x="-1" y="-1"/>
              <a:ext cx="468001" cy="755746"/>
              <a:chOff x="0" y="0"/>
              <a:chExt cx="468000" cy="755744"/>
            </a:xfrm>
          </p:grpSpPr>
          <p:sp>
            <p:nvSpPr>
              <p:cNvPr id="277" name="Rectangle"/>
              <p:cNvSpPr/>
              <p:nvPr/>
            </p:nvSpPr>
            <p:spPr>
              <a:xfrm>
                <a:off x="-1" y="-1"/>
                <a:ext cx="468002" cy="755746"/>
              </a:xfrm>
              <a:prstGeom prst="rect">
                <a:avLst/>
              </a:prstGeom>
              <a:solidFill>
                <a:srgbClr val="005EB8"/>
              </a:solidFill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8" name="Box 1"/>
              <p:cNvSpPr txBox="1"/>
              <p:nvPr/>
            </p:nvSpPr>
            <p:spPr>
              <a:xfrm>
                <a:off x="39174" y="310099"/>
                <a:ext cx="425652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000">
                    <a:solidFill>
                      <a:srgbClr val="FFFFFF"/>
                    </a:solidFill>
                  </a:defRPr>
                </a:lvl1pPr>
              </a:lstStyle>
              <a:p>
                <a:r>
                  <a:t>Box 1</a:t>
                </a:r>
              </a:p>
            </p:txBody>
          </p:sp>
        </p:grpSp>
      </p:grpSp>
      <p:grpSp>
        <p:nvGrpSpPr>
          <p:cNvPr id="287" name="Group 38"/>
          <p:cNvGrpSpPr/>
          <p:nvPr/>
        </p:nvGrpSpPr>
        <p:grpSpPr>
          <a:xfrm>
            <a:off x="183134" y="1814226"/>
            <a:ext cx="6547891" cy="4743811"/>
            <a:chOff x="-1" y="-1"/>
            <a:chExt cx="6547890" cy="4743811"/>
          </a:xfrm>
        </p:grpSpPr>
        <p:grpSp>
          <p:nvGrpSpPr>
            <p:cNvPr id="283" name="Rectangle 39"/>
            <p:cNvGrpSpPr/>
            <p:nvPr/>
          </p:nvGrpSpPr>
          <p:grpSpPr>
            <a:xfrm>
              <a:off x="467998" y="1600"/>
              <a:ext cx="6079891" cy="4742210"/>
              <a:chOff x="-1" y="-1"/>
              <a:chExt cx="6079890" cy="4742209"/>
            </a:xfrm>
          </p:grpSpPr>
          <p:sp>
            <p:nvSpPr>
              <p:cNvPr id="281" name="Rectangle"/>
              <p:cNvSpPr/>
              <p:nvPr/>
            </p:nvSpPr>
            <p:spPr>
              <a:xfrm>
                <a:off x="-1" y="-1"/>
                <a:ext cx="6079890" cy="4742209"/>
              </a:xfrm>
              <a:prstGeom prst="rect">
                <a:avLst/>
              </a:prstGeom>
              <a:noFill/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000"/>
                </a:pPr>
                <a:endParaRPr/>
              </a:p>
            </p:txBody>
          </p:sp>
          <p:sp>
            <p:nvSpPr>
              <p:cNvPr id="282" name="Risk factors for atherosclerosis…"/>
              <p:cNvSpPr txBox="1"/>
              <p:nvPr/>
            </p:nvSpPr>
            <p:spPr>
              <a:xfrm>
                <a:off x="39174" y="447501"/>
                <a:ext cx="6037540" cy="38472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indent="92075">
                  <a:defRPr sz="1000" b="1"/>
                </a:pPr>
                <a:r>
                  <a:rPr dirty="0"/>
                  <a:t>Risk factors for atherosclerosis</a:t>
                </a: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Diabetes mellitus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Tobacco smoking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lang="en-GB" sz="1000" dirty="0" smtClean="0"/>
                  <a:t>Dyslipidaemia </a:t>
                </a:r>
                <a:r>
                  <a:rPr lang="en-GB" sz="1000" dirty="0"/>
                  <a:t>(baseline total cholesterol &gt;6.5mmol/l, or total </a:t>
                </a:r>
                <a:r>
                  <a:rPr lang="en-GB" sz="1000" dirty="0" err="1"/>
                  <a:t>cholesterol:HDL</a:t>
                </a:r>
                <a:r>
                  <a:rPr lang="en-GB" sz="1000" dirty="0"/>
                  <a:t> ratio &gt;5). </a:t>
                </a: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Family history of IHD in 1st degree relative aged 60 or less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Hypertension</a:t>
                </a:r>
              </a:p>
              <a:p>
                <a:pPr indent="92075">
                  <a:defRPr sz="1000"/>
                </a:pPr>
                <a:endParaRPr dirty="0"/>
              </a:p>
              <a:p>
                <a:pPr indent="92075">
                  <a:defRPr sz="1000" b="1"/>
                </a:pPr>
                <a:r>
                  <a:rPr dirty="0"/>
                  <a:t>Physical examination</a:t>
                </a: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Recent pulse and BP - Cardiac murmurs? Evidence of heart failure?</a:t>
                </a:r>
                <a:endParaRPr dirty="0">
                  <a:solidFill>
                    <a:srgbClr val="FFFFFF"/>
                  </a:solidFill>
                </a:endParaRPr>
              </a:p>
              <a:p>
                <a:pPr indent="92075">
                  <a:defRPr sz="1000"/>
                </a:pPr>
                <a:endParaRPr dirty="0">
                  <a:solidFill>
                    <a:srgbClr val="FFFFFF"/>
                  </a:solidFill>
                </a:endParaRPr>
              </a:p>
              <a:p>
                <a:pPr indent="92075">
                  <a:defRPr sz="1000" b="1"/>
                </a:pPr>
                <a:r>
                  <a:rPr dirty="0"/>
                  <a:t>Tests</a:t>
                </a: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12-lead ECG (if rapidly available; </a:t>
                </a:r>
                <a:r>
                  <a:rPr lang="en-GB" dirty="0" smtClean="0"/>
                  <a:t>required</a:t>
                </a:r>
                <a:r>
                  <a:rPr dirty="0" smtClean="0"/>
                  <a:t> </a:t>
                </a:r>
                <a:r>
                  <a:rPr dirty="0"/>
                  <a:t>if RACPC consultation is remote (</a:t>
                </a:r>
                <a:r>
                  <a:rPr dirty="0" err="1"/>
                  <a:t>eg</a:t>
                </a:r>
                <a:r>
                  <a:rPr dirty="0"/>
                  <a:t> telephone)</a:t>
                </a:r>
                <a:br>
                  <a:rPr dirty="0"/>
                </a:br>
                <a:r>
                  <a:rPr dirty="0"/>
                  <a:t>Note: As telephone RACP clinics do not permit direct physical examination, important cardiovascular physical signs must be sought in primary care before referral, such as </a:t>
                </a:r>
                <a:r>
                  <a:rPr lang="en-GB" dirty="0" smtClean="0"/>
                  <a:t>pulse, </a:t>
                </a:r>
                <a:r>
                  <a:rPr dirty="0" smtClean="0"/>
                  <a:t>murmur </a:t>
                </a:r>
                <a:r>
                  <a:rPr dirty="0"/>
                  <a:t>or aortic stenosis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Bloods (FBC, U&amp;E, lipid profile, HbA1c)</a:t>
                </a:r>
              </a:p>
              <a:p>
                <a:pPr indent="92075">
                  <a:defRPr sz="1000"/>
                </a:pPr>
                <a:endParaRPr dirty="0"/>
              </a:p>
              <a:p>
                <a:pPr indent="92075">
                  <a:defRPr sz="1000" b="1"/>
                </a:pPr>
                <a:r>
                  <a:rPr dirty="0"/>
                  <a:t>Offer health advice</a:t>
                </a: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Signposting - smoking cessation, diet and exercise, </a:t>
                </a:r>
                <a:r>
                  <a:rPr lang="en-GB" dirty="0" smtClean="0"/>
                  <a:t>social prescribing, </a:t>
                </a:r>
                <a:r>
                  <a:rPr dirty="0" smtClean="0"/>
                  <a:t>psychological </a:t>
                </a:r>
                <a:r>
                  <a:rPr dirty="0"/>
                  <a:t>impact</a:t>
                </a:r>
                <a:endParaRPr dirty="0">
                  <a:solidFill>
                    <a:srgbClr val="FFFFFF"/>
                  </a:solidFill>
                </a:endParaRPr>
              </a:p>
              <a:p>
                <a:pPr indent="92075">
                  <a:defRPr sz="1000"/>
                </a:pPr>
                <a:endParaRPr dirty="0">
                  <a:solidFill>
                    <a:srgbClr val="FFFFFF"/>
                  </a:solidFill>
                </a:endParaRPr>
              </a:p>
              <a:p>
                <a:pPr indent="92075">
                  <a:defRPr sz="1000" b="1"/>
                </a:pPr>
                <a:r>
                  <a:rPr dirty="0"/>
                  <a:t>Prescribe</a:t>
                </a:r>
                <a:r>
                  <a:rPr b="0" dirty="0"/>
                  <a:t> 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First line for prevention of chest pain: </a:t>
                </a:r>
                <a:r>
                  <a:rPr dirty="0" err="1"/>
                  <a:t>Bisoprolol</a:t>
                </a:r>
                <a:r>
                  <a:rPr dirty="0"/>
                  <a:t>  and as-required sublingual glyceryl </a:t>
                </a:r>
                <a:r>
                  <a:rPr dirty="0" err="1"/>
                  <a:t>trinitrate</a:t>
                </a:r>
                <a:r>
                  <a:rPr dirty="0"/>
                  <a:t>. </a:t>
                </a: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See also: NICE guidance, </a:t>
                </a:r>
                <a:r>
                  <a:rPr u="sng" dirty="0">
                    <a:solidFill>
                      <a:schemeClr val="accent5"/>
                    </a:solidFill>
                    <a:uFill>
                      <a:solidFill>
                        <a:schemeClr val="accent5"/>
                      </a:solidFill>
                    </a:uFill>
                    <a:hlinkClick r:id="rId3"/>
                  </a:rPr>
                  <a:t>Stable angina: management</a:t>
                </a:r>
                <a:r>
                  <a:rPr dirty="0"/>
                  <a:t> and BNF treatment summary, </a:t>
                </a:r>
                <a:r>
                  <a:rPr u="sng" dirty="0">
                    <a:solidFill>
                      <a:schemeClr val="accent5"/>
                    </a:solidFill>
                    <a:uFill>
                      <a:solidFill>
                        <a:schemeClr val="accent5"/>
                      </a:solidFill>
                    </a:uFill>
                    <a:hlinkClick r:id="rId4"/>
                  </a:rPr>
                  <a:t>Stable angina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263525" indent="-171450">
                  <a:buSzPct val="100000"/>
                  <a:buFont typeface="Arial"/>
                  <a:buChar char="•"/>
                  <a:defRPr sz="1000"/>
                </a:pPr>
                <a:r>
                  <a:rPr dirty="0"/>
                  <a:t>Consider aspirin only if symptoms are highly likely to reflect angina and consider the risk of bleeding and co-morbidities versus the benefit in secondary prevention only.</a:t>
                </a:r>
              </a:p>
            </p:txBody>
          </p:sp>
        </p:grpSp>
        <p:grpSp>
          <p:nvGrpSpPr>
            <p:cNvPr id="286" name="Rectangle 40"/>
            <p:cNvGrpSpPr/>
            <p:nvPr/>
          </p:nvGrpSpPr>
          <p:grpSpPr>
            <a:xfrm>
              <a:off x="-1" y="-1"/>
              <a:ext cx="468001" cy="4742208"/>
              <a:chOff x="0" y="0"/>
              <a:chExt cx="468000" cy="4742207"/>
            </a:xfrm>
          </p:grpSpPr>
          <p:sp>
            <p:nvSpPr>
              <p:cNvPr id="284" name="Rectangle"/>
              <p:cNvSpPr/>
              <p:nvPr/>
            </p:nvSpPr>
            <p:spPr>
              <a:xfrm>
                <a:off x="-1" y="-1"/>
                <a:ext cx="468002" cy="4742209"/>
              </a:xfrm>
              <a:prstGeom prst="rect">
                <a:avLst/>
              </a:prstGeom>
              <a:solidFill>
                <a:srgbClr val="FF6600"/>
              </a:solidFill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5" name="Box 2"/>
              <p:cNvSpPr txBox="1"/>
              <p:nvPr/>
            </p:nvSpPr>
            <p:spPr>
              <a:xfrm>
                <a:off x="39174" y="2303330"/>
                <a:ext cx="425652" cy="1355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000">
                    <a:solidFill>
                      <a:srgbClr val="FFFFFF"/>
                    </a:solidFill>
                  </a:defRPr>
                </a:lvl1pPr>
              </a:lstStyle>
              <a:p>
                <a:r>
                  <a:t>Box 2</a:t>
                </a:r>
              </a:p>
            </p:txBody>
          </p:sp>
        </p:grpSp>
      </p:grpSp>
      <p:grpSp>
        <p:nvGrpSpPr>
          <p:cNvPr id="294" name="Group 41"/>
          <p:cNvGrpSpPr/>
          <p:nvPr/>
        </p:nvGrpSpPr>
        <p:grpSpPr>
          <a:xfrm>
            <a:off x="183135" y="6577923"/>
            <a:ext cx="6547889" cy="648072"/>
            <a:chOff x="0" y="0"/>
            <a:chExt cx="6547888" cy="648071"/>
          </a:xfrm>
        </p:grpSpPr>
        <p:grpSp>
          <p:nvGrpSpPr>
            <p:cNvPr id="290" name="Rectangle 42"/>
            <p:cNvGrpSpPr/>
            <p:nvPr/>
          </p:nvGrpSpPr>
          <p:grpSpPr>
            <a:xfrm>
              <a:off x="467999" y="219"/>
              <a:ext cx="6079889" cy="647853"/>
              <a:chOff x="0" y="0"/>
              <a:chExt cx="6079888" cy="647852"/>
            </a:xfrm>
          </p:grpSpPr>
          <p:sp>
            <p:nvSpPr>
              <p:cNvPr id="288" name="Rectangle"/>
              <p:cNvSpPr/>
              <p:nvPr/>
            </p:nvSpPr>
            <p:spPr>
              <a:xfrm>
                <a:off x="-1" y="-1"/>
                <a:ext cx="6079890" cy="647854"/>
              </a:xfrm>
              <a:prstGeom prst="rect">
                <a:avLst/>
              </a:prstGeom>
              <a:noFill/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9" name="If clinical suspicion remains (eg familial hyperlipidaemia, QRisk 2 &gt;10%), seek A&amp;G from cardiologist before RACPC referral"/>
              <p:cNvSpPr txBox="1"/>
              <p:nvPr/>
            </p:nvSpPr>
            <p:spPr>
              <a:xfrm>
                <a:off x="39174" y="186303"/>
                <a:ext cx="6037540" cy="2752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indent="92075">
                  <a:defRPr sz="1000"/>
                </a:lvl1pPr>
              </a:lstStyle>
              <a:p>
                <a:r>
                  <a:t>If clinical suspicion remains (eg familial hyperlipidaemia, QRisk 2 &gt;10%), seek A&amp;G from cardiologist before RACPC referral</a:t>
                </a:r>
              </a:p>
            </p:txBody>
          </p:sp>
        </p:grpSp>
        <p:grpSp>
          <p:nvGrpSpPr>
            <p:cNvPr id="293" name="Rectangle 43"/>
            <p:cNvGrpSpPr/>
            <p:nvPr/>
          </p:nvGrpSpPr>
          <p:grpSpPr>
            <a:xfrm>
              <a:off x="-1" y="0"/>
              <a:ext cx="468001" cy="647854"/>
              <a:chOff x="0" y="0"/>
              <a:chExt cx="468000" cy="647852"/>
            </a:xfrm>
          </p:grpSpPr>
          <p:sp>
            <p:nvSpPr>
              <p:cNvPr id="291" name="Rectangle"/>
              <p:cNvSpPr/>
              <p:nvPr/>
            </p:nvSpPr>
            <p:spPr>
              <a:xfrm>
                <a:off x="-1" y="0"/>
                <a:ext cx="468002" cy="647853"/>
              </a:xfrm>
              <a:prstGeom prst="rect">
                <a:avLst/>
              </a:prstGeom>
              <a:solidFill>
                <a:schemeClr val="accent4"/>
              </a:solidFill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2" name="Box 3"/>
              <p:cNvSpPr txBox="1"/>
              <p:nvPr/>
            </p:nvSpPr>
            <p:spPr>
              <a:xfrm>
                <a:off x="39174" y="256153"/>
                <a:ext cx="425652" cy="1355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000">
                    <a:solidFill>
                      <a:srgbClr val="FFFFFF"/>
                    </a:solidFill>
                  </a:defRPr>
                </a:lvl1pPr>
              </a:lstStyle>
              <a:p>
                <a:r>
                  <a:t>Box 3</a:t>
                </a:r>
              </a:p>
            </p:txBody>
          </p:sp>
        </p:grpSp>
      </p:grpSp>
      <p:grpSp>
        <p:nvGrpSpPr>
          <p:cNvPr id="301" name="Group 44"/>
          <p:cNvGrpSpPr/>
          <p:nvPr/>
        </p:nvGrpSpPr>
        <p:grpSpPr>
          <a:xfrm>
            <a:off x="183135" y="7245663"/>
            <a:ext cx="6547889" cy="682235"/>
            <a:chOff x="0" y="0"/>
            <a:chExt cx="6547888" cy="682234"/>
          </a:xfrm>
        </p:grpSpPr>
        <p:grpSp>
          <p:nvGrpSpPr>
            <p:cNvPr id="297" name="Rectangle 45"/>
            <p:cNvGrpSpPr/>
            <p:nvPr/>
          </p:nvGrpSpPr>
          <p:grpSpPr>
            <a:xfrm>
              <a:off x="467999" y="231"/>
              <a:ext cx="6079889" cy="682003"/>
              <a:chOff x="0" y="0"/>
              <a:chExt cx="6079888" cy="682002"/>
            </a:xfrm>
          </p:grpSpPr>
          <p:sp>
            <p:nvSpPr>
              <p:cNvPr id="295" name="Rectangle"/>
              <p:cNvSpPr/>
              <p:nvPr/>
            </p:nvSpPr>
            <p:spPr>
              <a:xfrm>
                <a:off x="-1" y="0"/>
                <a:ext cx="6079890" cy="682003"/>
              </a:xfrm>
              <a:prstGeom prst="rect">
                <a:avLst/>
              </a:prstGeom>
              <a:noFill/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6" name="Refer to local clinic in most circumstances. In general, patients with known CAD should be referred to the Trust in which most of their cardiac care has previously been undertaken."/>
              <p:cNvSpPr txBox="1"/>
              <p:nvPr/>
            </p:nvSpPr>
            <p:spPr>
              <a:xfrm>
                <a:off x="39174" y="203378"/>
                <a:ext cx="6037540" cy="2752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indent="92075">
                  <a:defRPr sz="1000"/>
                </a:lvl1pPr>
              </a:lstStyle>
              <a:p>
                <a:r>
                  <a:t>Refer to local clinic in most circumstances. In general, patients with known CAD should be referred to the Trust in which most of their cardiac care has previously been undertaken.</a:t>
                </a:r>
              </a:p>
            </p:txBody>
          </p:sp>
        </p:grpSp>
        <p:grpSp>
          <p:nvGrpSpPr>
            <p:cNvPr id="300" name="Rectangle 46"/>
            <p:cNvGrpSpPr/>
            <p:nvPr/>
          </p:nvGrpSpPr>
          <p:grpSpPr>
            <a:xfrm>
              <a:off x="-1" y="-1"/>
              <a:ext cx="468001" cy="682004"/>
              <a:chOff x="0" y="0"/>
              <a:chExt cx="468000" cy="682002"/>
            </a:xfrm>
          </p:grpSpPr>
          <p:sp>
            <p:nvSpPr>
              <p:cNvPr id="298" name="Rectangle"/>
              <p:cNvSpPr/>
              <p:nvPr/>
            </p:nvSpPr>
            <p:spPr>
              <a:xfrm>
                <a:off x="-1" y="0"/>
                <a:ext cx="468002" cy="682003"/>
              </a:xfrm>
              <a:prstGeom prst="rect">
                <a:avLst/>
              </a:prstGeom>
              <a:solidFill>
                <a:schemeClr val="accent4"/>
              </a:solidFill>
              <a:ln w="6350" cap="flat">
                <a:solidFill>
                  <a:schemeClr val="accent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9" name="Box 4"/>
              <p:cNvSpPr txBox="1"/>
              <p:nvPr/>
            </p:nvSpPr>
            <p:spPr>
              <a:xfrm>
                <a:off x="39174" y="273228"/>
                <a:ext cx="425652" cy="1355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000">
                    <a:solidFill>
                      <a:srgbClr val="FFFFFF"/>
                    </a:solidFill>
                  </a:defRPr>
                </a:lvl1pPr>
              </a:lstStyle>
              <a:p>
                <a:r>
                  <a:t>Box 4</a:t>
                </a:r>
              </a:p>
            </p:txBody>
          </p:sp>
        </p:grp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orporate PowerPoint">
  <a:themeElements>
    <a:clrScheme name="Corporate PowerPoi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Corporate PowerPoin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rporate PowerPo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28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28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Corporate PowerPoi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HP FontSc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rporate PowerPoint">
  <a:themeElements>
    <a:clrScheme name="Corporate PowerPoi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Corporate PowerPoin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rporate PowerPo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28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28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437</Words>
  <Application>Microsoft Office PowerPoint</Application>
  <PresentationFormat>A4 Paper (210x297 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Lucida Grande</vt:lpstr>
      <vt:lpstr>LucidaGrande</vt:lpstr>
      <vt:lpstr>Corporate PowerPoint</vt:lpstr>
      <vt:lpstr>1_Corporate 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Holman Sally-Anne</dc:creator>
  <cp:lastModifiedBy>Holman Sally-Anne</cp:lastModifiedBy>
  <cp:revision>13</cp:revision>
  <dcterms:modified xsi:type="dcterms:W3CDTF">2022-01-06T15:23:13Z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ee20b33e-74fe-44f9-83e4-8334f559747d</vt:lpwstr>
  </property>
</Properties>
</file>